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9525000" cx="15240000"/>
  <p:notesSz cx="9525000" cy="15240000"/>
  <p:embeddedFontLst>
    <p:embeddedFont>
      <p:font typeface="Rubik Medium"/>
      <p:regular r:id="rId45"/>
      <p:bold r:id="rId46"/>
      <p:italic r:id="rId47"/>
      <p:boldItalic r:id="rId48"/>
    </p:embeddedFont>
    <p:embeddedFont>
      <p:font typeface="Rubik Light"/>
      <p:regular r:id="rId49"/>
      <p:bold r:id="rId50"/>
      <p:italic r:id="rId51"/>
      <p:boldItalic r:id="rId52"/>
    </p:embeddedFont>
    <p:embeddedFont>
      <p:font typeface="Roboto"/>
      <p:regular r:id="rId53"/>
      <p:bold r:id="rId54"/>
      <p:italic r:id="rId55"/>
      <p:boldItalic r:id="rId56"/>
    </p:embeddedFont>
    <p:embeddedFont>
      <p:font typeface="Rubik"/>
      <p:regular r:id="rId57"/>
      <p:bold r:id="rId58"/>
      <p:italic r:id="rId59"/>
      <p:boldItalic r:id="rId60"/>
    </p:embeddedFont>
    <p:embeddedFont>
      <p:font typeface="Rubik SemiBold"/>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5" roundtripDataSignature="AMtx7mgEtYzFmnPbQrcO8glyESzUJOqu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RubikMedium-bold.fntdata"/><Relationship Id="rId45" Type="http://schemas.openxmlformats.org/officeDocument/2006/relationships/font" Target="fonts/RubikMediu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ubikMedium-boldItalic.fntdata"/><Relationship Id="rId47" Type="http://schemas.openxmlformats.org/officeDocument/2006/relationships/font" Target="fonts/RubikMedium-italic.fntdata"/><Relationship Id="rId49" Type="http://schemas.openxmlformats.org/officeDocument/2006/relationships/font" Target="fonts/RubikLight-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ubikSemiBold-bold.fntdata"/><Relationship Id="rId61" Type="http://schemas.openxmlformats.org/officeDocument/2006/relationships/font" Target="fonts/RubikSemiBold-regular.fntdata"/><Relationship Id="rId20" Type="http://schemas.openxmlformats.org/officeDocument/2006/relationships/slide" Target="slides/slide16.xml"/><Relationship Id="rId64" Type="http://schemas.openxmlformats.org/officeDocument/2006/relationships/font" Target="fonts/RubikSemiBold-boldItalic.fntdata"/><Relationship Id="rId63" Type="http://schemas.openxmlformats.org/officeDocument/2006/relationships/font" Target="fonts/RubikSemiBold-italic.fntdata"/><Relationship Id="rId22" Type="http://schemas.openxmlformats.org/officeDocument/2006/relationships/slide" Target="slides/slide18.xml"/><Relationship Id="rId21" Type="http://schemas.openxmlformats.org/officeDocument/2006/relationships/slide" Target="slides/slide17.xml"/><Relationship Id="rId65" Type="http://customschemas.google.com/relationships/presentationmetadata" Target="meta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ubik-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ubikLight-italic.fntdata"/><Relationship Id="rId50" Type="http://schemas.openxmlformats.org/officeDocument/2006/relationships/font" Target="fonts/RubikLight-bold.fntdata"/><Relationship Id="rId53" Type="http://schemas.openxmlformats.org/officeDocument/2006/relationships/font" Target="fonts/Roboto-regular.fntdata"/><Relationship Id="rId52" Type="http://schemas.openxmlformats.org/officeDocument/2006/relationships/font" Target="fonts/RubikLight-boldItalic.fntdata"/><Relationship Id="rId11" Type="http://schemas.openxmlformats.org/officeDocument/2006/relationships/slide" Target="slides/slide7.xml"/><Relationship Id="rId55" Type="http://schemas.openxmlformats.org/officeDocument/2006/relationships/font" Target="fonts/Roboto-italic.fntdata"/><Relationship Id="rId10" Type="http://schemas.openxmlformats.org/officeDocument/2006/relationships/slide" Target="slides/slide6.xml"/><Relationship Id="rId54" Type="http://schemas.openxmlformats.org/officeDocument/2006/relationships/font" Target="fonts/Roboto-bold.fntdata"/><Relationship Id="rId13" Type="http://schemas.openxmlformats.org/officeDocument/2006/relationships/slide" Target="slides/slide9.xml"/><Relationship Id="rId57" Type="http://schemas.openxmlformats.org/officeDocument/2006/relationships/font" Target="fonts/Rubik-regular.fntdata"/><Relationship Id="rId12" Type="http://schemas.openxmlformats.org/officeDocument/2006/relationships/slide" Target="slides/slide8.xml"/><Relationship Id="rId56" Type="http://schemas.openxmlformats.org/officeDocument/2006/relationships/font" Target="fonts/Roboto-boldItalic.fntdata"/><Relationship Id="rId15" Type="http://schemas.openxmlformats.org/officeDocument/2006/relationships/slide" Target="slides/slide11.xml"/><Relationship Id="rId59" Type="http://schemas.openxmlformats.org/officeDocument/2006/relationships/font" Target="fonts/Rubik-italic.fntdata"/><Relationship Id="rId14" Type="http://schemas.openxmlformats.org/officeDocument/2006/relationships/slide" Target="slides/slide10.xml"/><Relationship Id="rId58" Type="http://schemas.openxmlformats.org/officeDocument/2006/relationships/font" Target="fonts/Rubik-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587800" y="1143000"/>
            <a:ext cx="6350300" cy="5715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52500" y="7239000"/>
            <a:ext cx="7620000" cy="6858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 name="Shape 7"/>
        <p:cNvGrpSpPr/>
        <p:nvPr/>
      </p:nvGrpSpPr>
      <p:grpSpPr>
        <a:xfrm>
          <a:off x="0" y="0"/>
          <a:ext cx="0" cy="0"/>
          <a:chOff x="0" y="0"/>
          <a:chExt cx="0" cy="0"/>
        </a:xfrm>
      </p:grpSpPr>
      <p:sp>
        <p:nvSpPr>
          <p:cNvPr id="8" name="Google Shape;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 name="Google Shape;9;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0" name="Google Shape;1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533c5dba59_0_8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 name="Google Shape;146;g2533c5dba59_0_8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47" name="Google Shape;147;g2533c5dba59_0_8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33c5dba59_0_5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 name="Google Shape;161;g2533c5dba59_0_5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La capa de contexto es el diseño en su más alto nivel, </a:t>
            </a:r>
            <a:r>
              <a:rPr lang="en-US" sz="1200">
                <a:solidFill>
                  <a:schemeClr val="dk1"/>
                </a:solidFill>
                <a:latin typeface="Calibri"/>
                <a:ea typeface="Calibri"/>
                <a:cs typeface="Calibri"/>
                <a:sym typeface="Calibri"/>
              </a:rPr>
              <a:t>enfocado</a:t>
            </a:r>
            <a:r>
              <a:rPr lang="en-US" sz="1200">
                <a:solidFill>
                  <a:schemeClr val="dk1"/>
                </a:solidFill>
                <a:latin typeface="Calibri"/>
                <a:ea typeface="Calibri"/>
                <a:cs typeface="Calibri"/>
                <a:sym typeface="Calibri"/>
              </a:rPr>
              <a:t> desde un punto de vista de negocio y de gobierno, que carece de una base </a:t>
            </a:r>
            <a:r>
              <a:rPr lang="en-US" sz="1200">
                <a:solidFill>
                  <a:schemeClr val="dk1"/>
                </a:solidFill>
                <a:latin typeface="Calibri"/>
                <a:ea typeface="Calibri"/>
                <a:cs typeface="Calibri"/>
                <a:sym typeface="Calibri"/>
              </a:rPr>
              <a:t>técnica profunda</a:t>
            </a:r>
            <a:r>
              <a:rPr lang="en-US" sz="1200">
                <a:solidFill>
                  <a:schemeClr val="dk1"/>
                </a:solidFill>
                <a:latin typeface="Calibri"/>
                <a:ea typeface="Calibri"/>
                <a:cs typeface="Calibri"/>
                <a:sym typeface="Calibri"/>
              </a:rPr>
              <a:t>.</a:t>
            </a: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La capa de contenedores está enfocado a la capa de tecnología pero simple y de alto nivel que es útil para los desarrolladores de software y el personal de soporte/operaciones por igual.</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La capa de componentes está enfocada a Arquitectos y desarrolladores de software, Recomendado para los equipos que agregan valor.</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La capa de Código y despliegue está enfocada a DevOps, Arquitectos de las distintas torres: Datos, Infraestructura, Seguridad, Software y Soluciones TI y por último y más importante desarrolladores de software.</a:t>
            </a:r>
            <a:endParaRPr sz="1200">
              <a:solidFill>
                <a:schemeClr val="dk1"/>
              </a:solidFill>
              <a:latin typeface="Calibri"/>
              <a:ea typeface="Calibri"/>
              <a:cs typeface="Calibri"/>
              <a:sym typeface="Calibri"/>
            </a:endParaRPr>
          </a:p>
        </p:txBody>
      </p:sp>
      <p:sp>
        <p:nvSpPr>
          <p:cNvPr id="162" name="Google Shape;162;g2533c5dba59_0_5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25281d56f_0_1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4" name="Google Shape;174;g2525281d56f_0_1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75" name="Google Shape;175;g2525281d56f_0_1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33c5dba59_0_10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 name="Google Shape;189;g2533c5dba59_0_10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90" name="Google Shape;190;g2533c5dba59_0_10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533c5dba59_0_12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9" name="Google Shape;209;g2533c5dba59_0_12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10" name="Google Shape;210;g2533c5dba59_0_12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525281d56f_0_3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 name="Google Shape;229;g2525281d56f_0_3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30" name="Google Shape;230;g2525281d56f_0_3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533c5dba59_0_16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 name="Google Shape;245;g2533c5dba59_0_16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46" name="Google Shape;246;g2533c5dba59_0_16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533c5dba59_0_18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 name="Google Shape;264;g2533c5dba59_0_18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65" name="Google Shape;265;g2533c5dba59_0_18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525281d56f_0_4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3" name="Google Shape;283;g2525281d56f_0_4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84" name="Google Shape;284;g2525281d56f_0_4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525281d56f_0_6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9" name="Google Shape;299;g2525281d56f_0_6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00" name="Google Shape;300;g2525281d56f_0_6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 name="Google Shape;28;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9" name="Google Shape;29;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51273353a3_0_16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3" name="Google Shape;313;g251273353a3_0_16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14" name="Google Shape;314;g251273353a3_0_16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e439e048a8_0_10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8" name="Google Shape;328;g1e439e048a8_0_10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1: Introducción a la Arquitectura de Sistemas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Introducción al curso y objetivos.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Conceptos fundamentales de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Principios y enfoques arquitectónicos.</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Modelos de arquitectura comunes: cliente-servidor, basada en eventos, basada en microservicios,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Evaluación de requerimientos y restricciones arquitectónicas.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2: Diseño de la Arquitectura de Sistemas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Prácticas y metodologías de diseño arquitectónico.</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Representación de la arquitectura: diagramas, modelos y documentación.</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la capa de datos: bases de datos, almacenamiento y persistencia de datos.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la capa de lógica de negocio: componentes, servicios y reglas de negocio.</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3: Integración de Sistemas y Servicios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Patrones de integración de sistemas: punto a punto, enrutamiento, bus de servicios,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APIs y servicios web.</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Consideraciones de seguridad en la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Pruebas y validación de la arquitectura de sistemas.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4: Escalabilidad y Rendimiento</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escalable: particionamiento de datos, balanceo de carga, caché,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Consideraciones de rendimiento y optimización.</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Monitoreo y gestión del rendimiento en sistemas distribuidos.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Técnicas de escalabilidad horizontal y vertical.</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5: Casos Prácticos y Conclusiones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Estudio de casos prácticos de diseño y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Discusión y análisis de desafíos y soluciones arquitectónicas.</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Resumen del curso y repaso de los conceptos clave.</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Preguntas y respuestas finales.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Conclusiones y próximos pasos.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chemeClr val="dk1"/>
                </a:solidFill>
                <a:highlight>
                  <a:srgbClr val="FFFF00"/>
                </a:highlight>
                <a:latin typeface="Roboto"/>
                <a:ea typeface="Roboto"/>
                <a:cs typeface="Roboto"/>
                <a:sym typeface="Roboto"/>
              </a:rPr>
              <a:t>Cada sesión puede variar según la profundidad que desees abordar en cada tema y la inclusión de ejercicios prácticos adicionales.</a:t>
            </a:r>
            <a:endParaRPr sz="1200">
              <a:solidFill>
                <a:schemeClr val="dk1"/>
              </a:solidFill>
              <a:highlight>
                <a:srgbClr val="FFFF00"/>
              </a:highlight>
              <a:latin typeface="Roboto"/>
              <a:ea typeface="Roboto"/>
              <a:cs typeface="Roboto"/>
              <a:sym typeface="Roboto"/>
            </a:endParaRPr>
          </a:p>
          <a:p>
            <a:pPr indent="0" lvl="0" marL="0" marR="0" rtl="0" algn="l">
              <a:lnSpc>
                <a:spcPct val="100000"/>
              </a:lnSpc>
              <a:spcBef>
                <a:spcPts val="0"/>
              </a:spcBef>
              <a:spcAft>
                <a:spcPts val="0"/>
              </a:spcAft>
              <a:buSzPts val="1100"/>
              <a:buNone/>
            </a:pPr>
            <a:r>
              <a:t/>
            </a:r>
            <a:endParaRPr sz="1200">
              <a:solidFill>
                <a:schemeClr val="dk1"/>
              </a:solidFill>
              <a:highlight>
                <a:srgbClr val="FFFF00"/>
              </a:highlight>
              <a:latin typeface="Calibri"/>
              <a:ea typeface="Calibri"/>
              <a:cs typeface="Calibri"/>
              <a:sym typeface="Calibri"/>
            </a:endParaRPr>
          </a:p>
        </p:txBody>
      </p:sp>
      <p:sp>
        <p:nvSpPr>
          <p:cNvPr id="329" name="Google Shape;329;g1e439e048a8_0_10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e439e048a8_0_11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8" name="Google Shape;338;g1e439e048a8_0_11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9" name="Google Shape;339;g1e439e048a8_0_11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e439e048a8_0_12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9" name="Google Shape;349;g1e439e048a8_0_12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50" name="Google Shape;350;g1e439e048a8_0_12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e439e048a8_0_2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1" name="Google Shape;361;g1e439e048a8_0_2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62" name="Google Shape;362;g1e439e048a8_0_2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546685b03c_0_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4" name="Google Shape;374;g2546685b03c_0_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75" name="Google Shape;375;g2546685b03c_0_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e439e048a8_0_3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 name="Google Shape;388;g1e439e048a8_0_3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89" name="Google Shape;389;g1e439e048a8_0_3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546685b03c_0_1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1" name="Google Shape;401;g2546685b03c_0_1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02" name="Google Shape;402;g2546685b03c_0_1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e439e048a8_0_5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5" name="Google Shape;415;g1e439e048a8_0_5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16" name="Google Shape;416;g1e439e048a8_0_5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546685b03c_0_3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8" name="Google Shape;428;g2546685b03c_0_3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29" name="Google Shape;429;g2546685b03c_0_3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251273353a3_0_11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 name="Google Shape;40;g251273353a3_0_11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1" name="Google Shape;41;g251273353a3_0_1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e439e048a8_0_6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2" name="Google Shape;442;g1e439e048a8_0_6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43" name="Google Shape;443;g1e439e048a8_0_6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546685b03c_0_5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5" name="Google Shape;455;g2546685b03c_0_5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56" name="Google Shape;456;g2546685b03c_0_5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e439e048a8_0_8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9" name="Google Shape;469;g1e439e048a8_0_8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70" name="Google Shape;470;g1e439e048a8_0_8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546685b03c_0_7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2" name="Google Shape;482;g2546685b03c_0_7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83" name="Google Shape;483;g2546685b03c_0_7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54f7b37597_0_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7" name="Google Shape;497;g254f7b37597_0_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98" name="Google Shape;498;g254f7b37597_0_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525281d56f_0_8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3" name="Google Shape;513;g2525281d56f_0_8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14" name="Google Shape;514;g2525281d56f_0_8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54f7b37597_0_1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9" name="Google Shape;529;g254f7b37597_0_1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30" name="Google Shape;530;g254f7b37597_0_1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54f7b37597_0_3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5" name="Google Shape;545;g254f7b37597_0_3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46" name="Google Shape;546;g254f7b37597_0_3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54f7b37597_0_4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1" name="Google Shape;561;g254f7b37597_0_4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62" name="Google Shape;562;g254f7b37597_0_4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54f7b37597_0_6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7" name="Google Shape;577;g254f7b37597_0_6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78" name="Google Shape;578;g254f7b37597_0_6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 name="Google Shape;58;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1: Introducción a la Arquitectura de Sistemas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Introducción al curso y objetivos.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Conceptos fundamentales de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Principios y enfoques arquitectónicos.</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Modelos de arquitectura comunes: cliente-servidor, basada en eventos, basada en microservicios,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Evaluación de requerimientos y restricciones arquitectónicas.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2: Diseño de la Arquitectura de Sistemas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Prácticas y metodologías de diseño arquitectónico.</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Representación de la arquitectura: diagramas, modelos y documentación.</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la capa de datos: bases de datos, almacenamiento y persistencia de datos.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la capa de lógica de negocio: componentes, servicios y reglas de negocio.</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3: Integración de Sistemas y Servicios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Patrones de integración de sistemas: punto a punto, enrutamiento, bus de servicios,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APIs y servicios web.</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Consideraciones de seguridad en la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Pruebas y validación de la arquitectura de sistemas.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4: Escalabilidad y Rendimiento</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escalable: particionamiento de datos, balanceo de carga, caché,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Consideraciones de rendimiento y optimización.</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Monitoreo y gestión del rendimiento en sistemas distribuidos.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Técnicas de escalabilidad horizontal y vertical.</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5: Casos Prácticos y Conclusiones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Estudio de casos prácticos de diseño y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Discusión y análisis de desafíos y soluciones arquitectónicas.</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Resumen del curso y repaso de los conceptos clave.</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Preguntas y respuestas finales.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Conclusiones y próximos pasos.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chemeClr val="dk1"/>
                </a:solidFill>
                <a:highlight>
                  <a:srgbClr val="FFFF00"/>
                </a:highlight>
                <a:latin typeface="Roboto"/>
                <a:ea typeface="Roboto"/>
                <a:cs typeface="Roboto"/>
                <a:sym typeface="Roboto"/>
              </a:rPr>
              <a:t>Cada sesión puede variar según la profundidad que desees abordar en cada tema y la inclusión de ejercicios prácticos adicionales.</a:t>
            </a:r>
            <a:endParaRPr sz="1200">
              <a:solidFill>
                <a:schemeClr val="dk1"/>
              </a:solidFill>
              <a:highlight>
                <a:srgbClr val="FFFF00"/>
              </a:highlight>
              <a:latin typeface="Roboto"/>
              <a:ea typeface="Roboto"/>
              <a:cs typeface="Roboto"/>
              <a:sym typeface="Roboto"/>
            </a:endParaRPr>
          </a:p>
          <a:p>
            <a:pPr indent="0" lvl="0" marL="0" marR="0" rtl="0" algn="l">
              <a:lnSpc>
                <a:spcPct val="100000"/>
              </a:lnSpc>
              <a:spcBef>
                <a:spcPts val="0"/>
              </a:spcBef>
              <a:spcAft>
                <a:spcPts val="0"/>
              </a:spcAft>
              <a:buSzPts val="1100"/>
              <a:buNone/>
            </a:pPr>
            <a:r>
              <a:t/>
            </a:r>
            <a:endParaRPr sz="1200">
              <a:solidFill>
                <a:schemeClr val="dk1"/>
              </a:solidFill>
              <a:highlight>
                <a:srgbClr val="FFFF00"/>
              </a:highlight>
              <a:latin typeface="Calibri"/>
              <a:ea typeface="Calibri"/>
              <a:cs typeface="Calibri"/>
              <a:sym typeface="Calibri"/>
            </a:endParaRPr>
          </a:p>
        </p:txBody>
      </p:sp>
      <p:sp>
        <p:nvSpPr>
          <p:cNvPr id="59" name="Google Shape;59;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533c5dba59_0_22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3" name="Google Shape;593;g2533c5dba59_0_22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94" name="Google Shape;594;g2533c5dba59_0_22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 name="Google Shape;82;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83" name="Google Shape;83;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25281d56f_0_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 name="Google Shape;93;g2525281d56f_0_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94" name="Google Shape;94;g2525281d56f_0_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2fee30d78_0_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 name="Google Shape;111;g252fee30d78_0_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1: Introducción a la Arquitectura de Sistemas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Introducción al curso y objetivos.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Conceptos fundamentales de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Principios y enfoques arquitectónicos.</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Modelos de arquitectura comunes: cliente-servidor, basada en eventos, basada en microservicios,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Evaluación de requerimientos y restricciones arquitectónicas.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2: Diseño de la Arquitectura de Sistemas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Prácticas y metodologías de diseño arquitectónico.</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Representación de la arquitectura: diagramas, modelos y documentación.</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la capa de datos: bases de datos, almacenamiento y persistencia de datos.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la capa de lógica de negocio: componentes, servicios y reglas de negocio.</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3: Integración de Sistemas y Servicios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Patrones de integración de sistemas: punto a punto, enrutamiento, bus de servicios,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APIs y servicios web.</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Consideraciones de seguridad en la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Pruebas y validación de la arquitectura de sistemas.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4: Escalabilidad y Rendimiento</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escalable: particionamiento de datos, balanceo de carga, caché,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Consideraciones de rendimiento y optimización.</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Monitoreo y gestión del rendimiento en sistemas distribuidos.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Técnicas de escalabilidad horizontal y vertical.</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5: Casos Prácticos y Conclusiones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Estudio de casos prácticos de diseño y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Discusión y análisis de desafíos y soluciones arquitectónicas.</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Resumen del curso y repaso de los conceptos clave.</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Preguntas y respuestas finales.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Conclusiones y próximos pasos.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chemeClr val="dk1"/>
                </a:solidFill>
                <a:highlight>
                  <a:srgbClr val="FFFF00"/>
                </a:highlight>
                <a:latin typeface="Roboto"/>
                <a:ea typeface="Roboto"/>
                <a:cs typeface="Roboto"/>
                <a:sym typeface="Roboto"/>
              </a:rPr>
              <a:t>Cada sesión puede variar según la profundidad que desees abordar en cada tema y la inclusión de ejercicios prácticos adicionales.</a:t>
            </a:r>
            <a:endParaRPr sz="1200">
              <a:solidFill>
                <a:schemeClr val="dk1"/>
              </a:solidFill>
              <a:highlight>
                <a:srgbClr val="FFFF00"/>
              </a:highlight>
              <a:latin typeface="Roboto"/>
              <a:ea typeface="Roboto"/>
              <a:cs typeface="Roboto"/>
              <a:sym typeface="Roboto"/>
            </a:endParaRPr>
          </a:p>
          <a:p>
            <a:pPr indent="0" lvl="0" marL="0" marR="0" rtl="0" algn="l">
              <a:lnSpc>
                <a:spcPct val="100000"/>
              </a:lnSpc>
              <a:spcBef>
                <a:spcPts val="0"/>
              </a:spcBef>
              <a:spcAft>
                <a:spcPts val="0"/>
              </a:spcAft>
              <a:buSzPts val="1100"/>
              <a:buNone/>
            </a:pPr>
            <a:r>
              <a:t/>
            </a:r>
            <a:endParaRPr sz="1200">
              <a:solidFill>
                <a:schemeClr val="dk1"/>
              </a:solidFill>
              <a:highlight>
                <a:srgbClr val="FFFF00"/>
              </a:highlight>
              <a:latin typeface="Calibri"/>
              <a:ea typeface="Calibri"/>
              <a:cs typeface="Calibri"/>
              <a:sym typeface="Calibri"/>
            </a:endParaRPr>
          </a:p>
        </p:txBody>
      </p:sp>
      <p:sp>
        <p:nvSpPr>
          <p:cNvPr id="112" name="Google Shape;112;g252fee30d78_0_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533c5dba59_0_2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 name="Google Shape;122;g2533c5dba59_0_2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3" name="Google Shape;123;g2533c5dba59_0_2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33c5dba59_0_4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 name="Google Shape;134;g2533c5dba59_0_4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5" name="Google Shape;135;g2533c5dba59_0_4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2.png"/><Relationship Id="rId11" Type="http://schemas.openxmlformats.org/officeDocument/2006/relationships/image" Target="../media/image5.png"/><Relationship Id="rId10" Type="http://schemas.openxmlformats.org/officeDocument/2006/relationships/image" Target="../media/image13.png"/><Relationship Id="rId9"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1.png"/><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33.png"/><Relationship Id="rId6" Type="http://schemas.openxmlformats.org/officeDocument/2006/relationships/image" Target="../media/image27.png"/><Relationship Id="rId7" Type="http://schemas.openxmlformats.org/officeDocument/2006/relationships/image" Target="../media/image35.png"/><Relationship Id="rId8"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c4model.com/img/c4-overview.png" TargetMode="External"/><Relationship Id="rId4" Type="http://schemas.openxmlformats.org/officeDocument/2006/relationships/image" Target="../media/image47.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4.png"/><Relationship Id="rId4" Type="http://schemas.openxmlformats.org/officeDocument/2006/relationships/image" Target="../media/image66.png"/><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8.png"/><Relationship Id="rId4" Type="http://schemas.openxmlformats.org/officeDocument/2006/relationships/image" Target="../media/image55.png"/><Relationship Id="rId11" Type="http://schemas.openxmlformats.org/officeDocument/2006/relationships/image" Target="../media/image35.png"/><Relationship Id="rId10" Type="http://schemas.openxmlformats.org/officeDocument/2006/relationships/image" Target="../media/image27.png"/><Relationship Id="rId9"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61.png"/><Relationship Id="rId7" Type="http://schemas.openxmlformats.org/officeDocument/2006/relationships/image" Target="../media/image58.png"/><Relationship Id="rId8"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8.png"/><Relationship Id="rId4" Type="http://schemas.openxmlformats.org/officeDocument/2006/relationships/image" Target="../media/image55.png"/><Relationship Id="rId11" Type="http://schemas.openxmlformats.org/officeDocument/2006/relationships/image" Target="../media/image35.png"/><Relationship Id="rId10" Type="http://schemas.openxmlformats.org/officeDocument/2006/relationships/image" Target="../media/image27.png"/><Relationship Id="rId9"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61.png"/><Relationship Id="rId7" Type="http://schemas.openxmlformats.org/officeDocument/2006/relationships/image" Target="../media/image58.png"/><Relationship Id="rId8"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4.png"/><Relationship Id="rId4" Type="http://schemas.openxmlformats.org/officeDocument/2006/relationships/image" Target="../media/image66.png"/><Relationship Id="rId9" Type="http://schemas.openxmlformats.org/officeDocument/2006/relationships/image" Target="../media/image35.png"/><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51.png"/><Relationship Id="rId8"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8.png"/><Relationship Id="rId4" Type="http://schemas.openxmlformats.org/officeDocument/2006/relationships/image" Target="../media/image55.png"/><Relationship Id="rId11" Type="http://schemas.openxmlformats.org/officeDocument/2006/relationships/image" Target="../media/image35.png"/><Relationship Id="rId10" Type="http://schemas.openxmlformats.org/officeDocument/2006/relationships/image" Target="../media/image27.png"/><Relationship Id="rId9"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61.png"/><Relationship Id="rId7" Type="http://schemas.openxmlformats.org/officeDocument/2006/relationships/image" Target="../media/image58.png"/><Relationship Id="rId8"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8.png"/><Relationship Id="rId4" Type="http://schemas.openxmlformats.org/officeDocument/2006/relationships/image" Target="../media/image55.png"/><Relationship Id="rId11" Type="http://schemas.openxmlformats.org/officeDocument/2006/relationships/image" Target="../media/image35.png"/><Relationship Id="rId10" Type="http://schemas.openxmlformats.org/officeDocument/2006/relationships/image" Target="../media/image27.png"/><Relationship Id="rId9"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61.png"/><Relationship Id="rId7" Type="http://schemas.openxmlformats.org/officeDocument/2006/relationships/image" Target="../media/image58.png"/><Relationship Id="rId8"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4.png"/><Relationship Id="rId4" Type="http://schemas.openxmlformats.org/officeDocument/2006/relationships/image" Target="../media/image66.png"/><Relationship Id="rId9" Type="http://schemas.openxmlformats.org/officeDocument/2006/relationships/image" Target="../media/image35.png"/><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51.png"/><Relationship Id="rId8"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4.png"/><Relationship Id="rId4" Type="http://schemas.openxmlformats.org/officeDocument/2006/relationships/image" Target="../media/image66.png"/><Relationship Id="rId9" Type="http://schemas.openxmlformats.org/officeDocument/2006/relationships/image" Target="../media/image35.png"/><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51.png"/><Relationship Id="rId8"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0.png"/><Relationship Id="rId4" Type="http://schemas.openxmlformats.org/officeDocument/2006/relationships/image" Target="../media/image62.png"/><Relationship Id="rId5" Type="http://schemas.openxmlformats.org/officeDocument/2006/relationships/image" Target="../media/image65.png"/><Relationship Id="rId6" Type="http://schemas.openxmlformats.org/officeDocument/2006/relationships/image" Target="../media/image64.jpg"/><Relationship Id="rId7"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32.png"/><Relationship Id="rId5"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55.png"/><Relationship Id="rId5" Type="http://schemas.openxmlformats.org/officeDocument/2006/relationships/image" Target="../media/image45.png"/><Relationship Id="rId6"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8.png"/><Relationship Id="rId4" Type="http://schemas.openxmlformats.org/officeDocument/2006/relationships/image" Target="../media/image55.png"/><Relationship Id="rId5" Type="http://schemas.openxmlformats.org/officeDocument/2006/relationships/image" Target="../media/image46.png"/><Relationship Id="rId6" Type="http://schemas.openxmlformats.org/officeDocument/2006/relationships/image" Target="../media/image27.png"/><Relationship Id="rId7"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55.png"/><Relationship Id="rId5" Type="http://schemas.openxmlformats.org/officeDocument/2006/relationships/image" Target="../media/image45.png"/><Relationship Id="rId6"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8.png"/><Relationship Id="rId4" Type="http://schemas.openxmlformats.org/officeDocument/2006/relationships/image" Target="../media/image55.png"/><Relationship Id="rId5" Type="http://schemas.openxmlformats.org/officeDocument/2006/relationships/image" Target="../media/image46.png"/><Relationship Id="rId6" Type="http://schemas.openxmlformats.org/officeDocument/2006/relationships/image" Target="../media/image27.png"/><Relationship Id="rId7"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55.png"/><Relationship Id="rId5" Type="http://schemas.openxmlformats.org/officeDocument/2006/relationships/image" Target="../media/image45.png"/><Relationship Id="rId6"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55.png"/><Relationship Id="rId5" Type="http://schemas.openxmlformats.org/officeDocument/2006/relationships/image" Target="../media/image46.png"/><Relationship Id="rId6" Type="http://schemas.openxmlformats.org/officeDocument/2006/relationships/image" Target="../media/image27.png"/><Relationship Id="rId7"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7.png"/><Relationship Id="rId10" Type="http://schemas.openxmlformats.org/officeDocument/2006/relationships/image" Target="../media/image12.png"/><Relationship Id="rId9" Type="http://schemas.openxmlformats.org/officeDocument/2006/relationships/image" Target="../media/image11.png"/><Relationship Id="rId5" Type="http://schemas.openxmlformats.org/officeDocument/2006/relationships/image" Target="../media/image14.jpg"/><Relationship Id="rId6" Type="http://schemas.openxmlformats.org/officeDocument/2006/relationships/image" Target="../media/image23.png"/><Relationship Id="rId7" Type="http://schemas.openxmlformats.org/officeDocument/2006/relationships/image" Target="../media/image16.png"/><Relationship Id="rId8"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8.png"/><Relationship Id="rId4" Type="http://schemas.openxmlformats.org/officeDocument/2006/relationships/image" Target="../media/image55.png"/><Relationship Id="rId5" Type="http://schemas.openxmlformats.org/officeDocument/2006/relationships/image" Target="../media/image45.png"/><Relationship Id="rId6"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55.png"/><Relationship Id="rId5" Type="http://schemas.openxmlformats.org/officeDocument/2006/relationships/image" Target="../media/image46.png"/><Relationship Id="rId6" Type="http://schemas.openxmlformats.org/officeDocument/2006/relationships/image" Target="../media/image27.png"/><Relationship Id="rId7"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8.png"/><Relationship Id="rId4" Type="http://schemas.openxmlformats.org/officeDocument/2006/relationships/image" Target="../media/image55.png"/><Relationship Id="rId5" Type="http://schemas.openxmlformats.org/officeDocument/2006/relationships/image" Target="../media/image45.png"/><Relationship Id="rId6"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55.png"/><Relationship Id="rId5" Type="http://schemas.openxmlformats.org/officeDocument/2006/relationships/image" Target="../media/image46.png"/><Relationship Id="rId6" Type="http://schemas.openxmlformats.org/officeDocument/2006/relationships/image" Target="../media/image27.png"/><Relationship Id="rId7"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2.png"/><Relationship Id="rId10" Type="http://schemas.openxmlformats.org/officeDocument/2006/relationships/image" Target="../media/image13.png"/><Relationship Id="rId9"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1.png"/><Relationship Id="rId8"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4.png"/><Relationship Id="rId4" Type="http://schemas.openxmlformats.org/officeDocument/2006/relationships/image" Target="../media/image66.png"/><Relationship Id="rId9" Type="http://schemas.openxmlformats.org/officeDocument/2006/relationships/image" Target="../media/image35.png"/><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51.png"/><Relationship Id="rId8"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4.png"/><Relationship Id="rId4" Type="http://schemas.openxmlformats.org/officeDocument/2006/relationships/image" Target="../media/image66.png"/><Relationship Id="rId9" Type="http://schemas.openxmlformats.org/officeDocument/2006/relationships/image" Target="../media/image35.png"/><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51.png"/><Relationship Id="rId8"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4.png"/><Relationship Id="rId4" Type="http://schemas.openxmlformats.org/officeDocument/2006/relationships/image" Target="../media/image66.png"/><Relationship Id="rId9" Type="http://schemas.openxmlformats.org/officeDocument/2006/relationships/image" Target="../media/image35.png"/><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51.png"/><Relationship Id="rId8"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4.png"/><Relationship Id="rId4" Type="http://schemas.openxmlformats.org/officeDocument/2006/relationships/image" Target="../media/image66.png"/><Relationship Id="rId9" Type="http://schemas.openxmlformats.org/officeDocument/2006/relationships/image" Target="../media/image35.png"/><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51.png"/><Relationship Id="rId8"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4.png"/><Relationship Id="rId4" Type="http://schemas.openxmlformats.org/officeDocument/2006/relationships/image" Target="../media/image66.png"/><Relationship Id="rId9" Type="http://schemas.openxmlformats.org/officeDocument/2006/relationships/image" Target="../media/image35.png"/><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51.png"/><Relationship Id="rId8"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9.png"/><Relationship Id="rId6"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8.jpg"/><Relationship Id="rId4" Type="http://schemas.openxmlformats.org/officeDocument/2006/relationships/image" Target="../media/image67.png"/><Relationship Id="rId5"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0.jpg"/><Relationship Id="rId4" Type="http://schemas.openxmlformats.org/officeDocument/2006/relationships/image" Target="../media/image21.png"/><Relationship Id="rId5"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1.jpg"/><Relationship Id="rId4" Type="http://schemas.openxmlformats.org/officeDocument/2006/relationships/image" Target="../media/image28.png"/><Relationship Id="rId9" Type="http://schemas.openxmlformats.org/officeDocument/2006/relationships/image" Target="../media/image35.png"/><Relationship Id="rId5" Type="http://schemas.openxmlformats.org/officeDocument/2006/relationships/image" Target="../media/image26.png"/><Relationship Id="rId6" Type="http://schemas.openxmlformats.org/officeDocument/2006/relationships/image" Target="../media/image40.png"/><Relationship Id="rId7" Type="http://schemas.openxmlformats.org/officeDocument/2006/relationships/image" Target="../media/image37.png"/><Relationship Id="rId8"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9.png"/><Relationship Id="rId4" Type="http://schemas.openxmlformats.org/officeDocument/2006/relationships/image" Target="../media/image32.png"/><Relationship Id="rId5" Type="http://schemas.openxmlformats.org/officeDocument/2006/relationships/hyperlink" Target="http://homepages.cs.ncl.ac.uk/brian.randell/NATO/nato1968.PDF" TargetMode="External"/><Relationship Id="rId6"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32.png"/><Relationship Id="rId5" Type="http://schemas.openxmlformats.org/officeDocument/2006/relationships/hyperlink" Target="https://app.diagrams.net/" TargetMode="External"/><Relationship Id="rId6"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1FF"/>
        </a:solidFill>
      </p:bgPr>
    </p:bg>
    <p:spTree>
      <p:nvGrpSpPr>
        <p:cNvPr id="11" name="Shape 11"/>
        <p:cNvGrpSpPr/>
        <p:nvPr/>
      </p:nvGrpSpPr>
      <p:grpSpPr>
        <a:xfrm>
          <a:off x="0" y="0"/>
          <a:ext cx="0" cy="0"/>
          <a:chOff x="0" y="0"/>
          <a:chExt cx="0" cy="0"/>
        </a:xfrm>
      </p:grpSpPr>
      <p:pic>
        <p:nvPicPr>
          <p:cNvPr descr="preencoded.png" id="12" name="Google Shape;12;p1"/>
          <p:cNvPicPr preferRelativeResize="0"/>
          <p:nvPr/>
        </p:nvPicPr>
        <p:blipFill rotWithShape="1">
          <a:blip r:embed="rId3">
            <a:alphaModFix/>
          </a:blip>
          <a:srcRect b="0" l="0" r="0" t="0"/>
          <a:stretch/>
        </p:blipFill>
        <p:spPr>
          <a:xfrm>
            <a:off x="723900" y="676275"/>
            <a:ext cx="13811250" cy="47625"/>
          </a:xfrm>
          <a:prstGeom prst="rect">
            <a:avLst/>
          </a:prstGeom>
          <a:noFill/>
          <a:ln>
            <a:noFill/>
          </a:ln>
        </p:spPr>
      </p:pic>
      <p:pic>
        <p:nvPicPr>
          <p:cNvPr descr="preencoded.png" id="13" name="Google Shape;13;p1"/>
          <p:cNvPicPr preferRelativeResize="0"/>
          <p:nvPr/>
        </p:nvPicPr>
        <p:blipFill rotWithShape="1">
          <a:blip r:embed="rId4">
            <a:alphaModFix/>
          </a:blip>
          <a:srcRect b="0" l="0" r="0" t="0"/>
          <a:stretch/>
        </p:blipFill>
        <p:spPr>
          <a:xfrm>
            <a:off x="11077575" y="1476375"/>
            <a:ext cx="4162425" cy="7312671"/>
          </a:xfrm>
          <a:prstGeom prst="rect">
            <a:avLst/>
          </a:prstGeom>
          <a:noFill/>
          <a:ln>
            <a:noFill/>
          </a:ln>
        </p:spPr>
      </p:pic>
      <p:pic>
        <p:nvPicPr>
          <p:cNvPr descr="preencoded.png" id="14" name="Google Shape;14;p1"/>
          <p:cNvPicPr preferRelativeResize="0"/>
          <p:nvPr/>
        </p:nvPicPr>
        <p:blipFill rotWithShape="1">
          <a:blip r:embed="rId5">
            <a:alphaModFix/>
          </a:blip>
          <a:srcRect b="0" l="0" r="0" t="0"/>
          <a:stretch/>
        </p:blipFill>
        <p:spPr>
          <a:xfrm>
            <a:off x="0" y="9221972"/>
            <a:ext cx="3806661" cy="303028"/>
          </a:xfrm>
          <a:prstGeom prst="rect">
            <a:avLst/>
          </a:prstGeom>
          <a:noFill/>
          <a:ln>
            <a:noFill/>
          </a:ln>
        </p:spPr>
      </p:pic>
      <p:pic>
        <p:nvPicPr>
          <p:cNvPr descr="preencoded.png" id="15" name="Google Shape;15;p1"/>
          <p:cNvPicPr preferRelativeResize="0"/>
          <p:nvPr/>
        </p:nvPicPr>
        <p:blipFill rotWithShape="1">
          <a:blip r:embed="rId6">
            <a:alphaModFix/>
          </a:blip>
          <a:srcRect b="0" l="0" r="0" t="0"/>
          <a:stretch/>
        </p:blipFill>
        <p:spPr>
          <a:xfrm>
            <a:off x="3806661" y="9221972"/>
            <a:ext cx="3820017" cy="303028"/>
          </a:xfrm>
          <a:prstGeom prst="rect">
            <a:avLst/>
          </a:prstGeom>
          <a:noFill/>
          <a:ln>
            <a:noFill/>
          </a:ln>
        </p:spPr>
      </p:pic>
      <p:pic>
        <p:nvPicPr>
          <p:cNvPr descr="preencoded.png" id="16" name="Google Shape;16;p1"/>
          <p:cNvPicPr preferRelativeResize="0"/>
          <p:nvPr/>
        </p:nvPicPr>
        <p:blipFill rotWithShape="1">
          <a:blip r:embed="rId7">
            <a:alphaModFix/>
          </a:blip>
          <a:srcRect b="0" l="0" r="0" t="0"/>
          <a:stretch/>
        </p:blipFill>
        <p:spPr>
          <a:xfrm>
            <a:off x="7626678" y="9221972"/>
            <a:ext cx="3806661" cy="303028"/>
          </a:xfrm>
          <a:prstGeom prst="rect">
            <a:avLst/>
          </a:prstGeom>
          <a:noFill/>
          <a:ln>
            <a:noFill/>
          </a:ln>
        </p:spPr>
      </p:pic>
      <p:pic>
        <p:nvPicPr>
          <p:cNvPr descr="preencoded.png" id="17" name="Google Shape;17;p1"/>
          <p:cNvPicPr preferRelativeResize="0"/>
          <p:nvPr/>
        </p:nvPicPr>
        <p:blipFill rotWithShape="1">
          <a:blip r:embed="rId8">
            <a:alphaModFix/>
          </a:blip>
          <a:srcRect b="0" l="0" r="0" t="0"/>
          <a:stretch/>
        </p:blipFill>
        <p:spPr>
          <a:xfrm>
            <a:off x="11433339" y="9221972"/>
            <a:ext cx="3806661" cy="303028"/>
          </a:xfrm>
          <a:prstGeom prst="rect">
            <a:avLst/>
          </a:prstGeom>
          <a:noFill/>
          <a:ln>
            <a:noFill/>
          </a:ln>
        </p:spPr>
      </p:pic>
      <p:sp>
        <p:nvSpPr>
          <p:cNvPr id="18" name="Google Shape;18;p1"/>
          <p:cNvSpPr/>
          <p:nvPr/>
        </p:nvSpPr>
        <p:spPr>
          <a:xfrm>
            <a:off x="685800" y="895350"/>
            <a:ext cx="2028825" cy="361950"/>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FFFFFF"/>
              </a:buClr>
              <a:buSzPts val="2400"/>
              <a:buFont typeface="Rubik Medium"/>
              <a:buNone/>
            </a:pPr>
            <a:r>
              <a:rPr b="0" i="0" lang="en-US" sz="2400" u="none" cap="none" strike="noStrike">
                <a:solidFill>
                  <a:srgbClr val="FFFFFF"/>
                </a:solidFill>
                <a:latin typeface="Rubik Medium"/>
                <a:ea typeface="Rubik Medium"/>
                <a:cs typeface="Rubik Medium"/>
                <a:sym typeface="Rubik Medium"/>
              </a:rPr>
              <a:t>Sermatech</a:t>
            </a:r>
            <a:endParaRPr b="0" i="0" sz="2400" u="none" cap="none" strike="noStrike">
              <a:solidFill>
                <a:schemeClr val="dk1"/>
              </a:solidFill>
              <a:latin typeface="Calibri"/>
              <a:ea typeface="Calibri"/>
              <a:cs typeface="Calibri"/>
              <a:sym typeface="Calibri"/>
            </a:endParaRPr>
          </a:p>
        </p:txBody>
      </p:sp>
      <p:sp>
        <p:nvSpPr>
          <p:cNvPr id="19" name="Google Shape;19;p1"/>
          <p:cNvSpPr/>
          <p:nvPr/>
        </p:nvSpPr>
        <p:spPr>
          <a:xfrm>
            <a:off x="1057275" y="3194850"/>
            <a:ext cx="13679100" cy="243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9600"/>
              <a:buFont typeface="Rubik"/>
              <a:buNone/>
            </a:pPr>
            <a:r>
              <a:rPr b="0" i="0" lang="en-US" sz="8500" u="none" cap="none" strike="noStrike">
                <a:solidFill>
                  <a:srgbClr val="FFFFFF"/>
                </a:solidFill>
                <a:latin typeface="Rubik"/>
                <a:ea typeface="Rubik"/>
                <a:cs typeface="Rubik"/>
                <a:sym typeface="Rubik"/>
              </a:rPr>
              <a:t>Arquitectura TI y Patrones de diseño de Sistemas.</a:t>
            </a:r>
            <a:endParaRPr b="1" i="0" sz="8500" u="none" cap="none" strike="noStrike">
              <a:solidFill>
                <a:schemeClr val="dk1"/>
              </a:solidFill>
              <a:latin typeface="Calibri"/>
              <a:ea typeface="Calibri"/>
              <a:cs typeface="Calibri"/>
              <a:sym typeface="Calibri"/>
            </a:endParaRPr>
          </a:p>
        </p:txBody>
      </p:sp>
      <p:sp>
        <p:nvSpPr>
          <p:cNvPr id="20" name="Google Shape;20;p1"/>
          <p:cNvSpPr/>
          <p:nvPr/>
        </p:nvSpPr>
        <p:spPr>
          <a:xfrm>
            <a:off x="13706475" y="895350"/>
            <a:ext cx="762000" cy="361950"/>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FFFFFF"/>
              </a:buClr>
              <a:buSzPts val="2400"/>
              <a:buFont typeface="Rubik Light"/>
              <a:buNone/>
            </a:pPr>
            <a:r>
              <a:rPr b="0" i="0" lang="en-US" sz="2400" u="none" cap="none" strike="noStrike">
                <a:solidFill>
                  <a:srgbClr val="FFFFFF"/>
                </a:solidFill>
                <a:latin typeface="Rubik Light"/>
                <a:ea typeface="Rubik Light"/>
                <a:cs typeface="Rubik Light"/>
                <a:sym typeface="Rubik Light"/>
              </a:rPr>
              <a:t>2023</a:t>
            </a:r>
            <a:endParaRPr b="0" i="0" sz="2400" u="none" cap="none" strike="noStrike">
              <a:solidFill>
                <a:schemeClr val="dk1"/>
              </a:solidFill>
              <a:latin typeface="Calibri"/>
              <a:ea typeface="Calibri"/>
              <a:cs typeface="Calibri"/>
              <a:sym typeface="Calibri"/>
            </a:endParaRPr>
          </a:p>
        </p:txBody>
      </p:sp>
      <p:pic>
        <p:nvPicPr>
          <p:cNvPr id="21" name="Google Shape;21;p1"/>
          <p:cNvPicPr preferRelativeResize="0"/>
          <p:nvPr/>
        </p:nvPicPr>
        <p:blipFill rotWithShape="1">
          <a:blip r:embed="rId9">
            <a:alphaModFix/>
          </a:blip>
          <a:srcRect b="0" l="0" r="0" t="0"/>
          <a:stretch/>
        </p:blipFill>
        <p:spPr>
          <a:xfrm>
            <a:off x="11690482" y="8153950"/>
            <a:ext cx="3292390" cy="684850"/>
          </a:xfrm>
          <a:prstGeom prst="rect">
            <a:avLst/>
          </a:prstGeom>
          <a:noFill/>
          <a:ln>
            <a:noFill/>
          </a:ln>
        </p:spPr>
      </p:pic>
      <p:pic>
        <p:nvPicPr>
          <p:cNvPr descr="preencoded.png" id="22" name="Google Shape;22;p1"/>
          <p:cNvPicPr preferRelativeResize="0"/>
          <p:nvPr/>
        </p:nvPicPr>
        <p:blipFill rotWithShape="1">
          <a:blip r:embed="rId10">
            <a:alphaModFix/>
          </a:blip>
          <a:srcRect b="0" l="0" r="0" t="0"/>
          <a:stretch/>
        </p:blipFill>
        <p:spPr>
          <a:xfrm>
            <a:off x="0" y="0"/>
            <a:ext cx="15240001" cy="9524999"/>
          </a:xfrm>
          <a:prstGeom prst="rect">
            <a:avLst/>
          </a:prstGeom>
          <a:noFill/>
          <a:ln>
            <a:noFill/>
          </a:ln>
        </p:spPr>
      </p:pic>
      <p:sp>
        <p:nvSpPr>
          <p:cNvPr id="23" name="Google Shape;23;p1"/>
          <p:cNvSpPr/>
          <p:nvPr/>
        </p:nvSpPr>
        <p:spPr>
          <a:xfrm>
            <a:off x="1057275" y="6047951"/>
            <a:ext cx="5800800" cy="447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FFFFFF"/>
              </a:buClr>
              <a:buSzPts val="3000"/>
              <a:buFont typeface="Rubik"/>
              <a:buNone/>
            </a:pPr>
            <a:r>
              <a:rPr b="0" i="0" lang="en-US" sz="3000" u="none" cap="none" strike="noStrike">
                <a:solidFill>
                  <a:srgbClr val="FFFFFF"/>
                </a:solidFill>
                <a:latin typeface="Rubik"/>
                <a:ea typeface="Rubik"/>
                <a:cs typeface="Rubik"/>
                <a:sym typeface="Rubik"/>
              </a:rPr>
              <a:t>Relator: </a:t>
            </a:r>
            <a:r>
              <a:rPr b="0" i="0" lang="en-US" sz="3000" u="none" cap="none" strike="noStrike">
                <a:solidFill>
                  <a:srgbClr val="FFFFFF"/>
                </a:solidFill>
                <a:latin typeface="Rubik SemiBold"/>
                <a:ea typeface="Rubik SemiBold"/>
                <a:cs typeface="Rubik SemiBold"/>
                <a:sym typeface="Rubik SemiBold"/>
              </a:rPr>
              <a:t>Alvaro M. Varela A.</a:t>
            </a:r>
            <a:endParaRPr b="0" i="0" sz="3000" u="none" cap="none" strike="noStrike">
              <a:solidFill>
                <a:srgbClr val="000000"/>
              </a:solidFill>
              <a:latin typeface="Calibri"/>
              <a:ea typeface="Calibri"/>
              <a:cs typeface="Calibri"/>
              <a:sym typeface="Calibri"/>
            </a:endParaRPr>
          </a:p>
        </p:txBody>
      </p:sp>
      <p:pic>
        <p:nvPicPr>
          <p:cNvPr descr="preencoded.png" id="24" name="Google Shape;24;p1"/>
          <p:cNvPicPr preferRelativeResize="0"/>
          <p:nvPr/>
        </p:nvPicPr>
        <p:blipFill rotWithShape="1">
          <a:blip r:embed="rId11">
            <a:alphaModFix/>
          </a:blip>
          <a:srcRect b="0" l="0" r="0" t="0"/>
          <a:stretch/>
        </p:blipFill>
        <p:spPr>
          <a:xfrm>
            <a:off x="1038225" y="2336853"/>
            <a:ext cx="1701547" cy="712059"/>
          </a:xfrm>
          <a:prstGeom prst="rect">
            <a:avLst/>
          </a:prstGeom>
          <a:noFill/>
          <a:ln>
            <a:noFill/>
          </a:ln>
        </p:spPr>
      </p:pic>
      <p:sp>
        <p:nvSpPr>
          <p:cNvPr id="25" name="Google Shape;25;p1"/>
          <p:cNvSpPr/>
          <p:nvPr/>
        </p:nvSpPr>
        <p:spPr>
          <a:xfrm>
            <a:off x="1247775" y="2468538"/>
            <a:ext cx="1238400" cy="447600"/>
          </a:xfrm>
          <a:prstGeom prst="rect">
            <a:avLst/>
          </a:prstGeom>
          <a:noFill/>
          <a:ln>
            <a:noFill/>
          </a:ln>
        </p:spPr>
        <p:txBody>
          <a:bodyPr anchorCtr="0" anchor="t" bIns="0" lIns="0" spcFirstLastPara="1" rIns="0" wrap="square" tIns="0">
            <a:noAutofit/>
          </a:bodyPr>
          <a:lstStyle/>
          <a:p>
            <a:pPr indent="0" lvl="0" marL="0" marR="0" rtl="0" algn="l">
              <a:lnSpc>
                <a:spcPct val="118487"/>
              </a:lnSpc>
              <a:spcBef>
                <a:spcPts val="0"/>
              </a:spcBef>
              <a:spcAft>
                <a:spcPts val="0"/>
              </a:spcAft>
              <a:buClr>
                <a:srgbClr val="0071FF"/>
              </a:buClr>
              <a:buSzPts val="2975"/>
              <a:buFont typeface="Rubik"/>
              <a:buNone/>
            </a:pPr>
            <a:r>
              <a:rPr b="0" i="0" lang="en-US" sz="2975" u="none" cap="none" strike="noStrike">
                <a:solidFill>
                  <a:srgbClr val="0071FF"/>
                </a:solidFill>
                <a:latin typeface="Rubik"/>
                <a:ea typeface="Rubik"/>
                <a:cs typeface="Rubik"/>
                <a:sym typeface="Rubik"/>
              </a:rPr>
              <a:t>Clase 1</a:t>
            </a:r>
            <a:endParaRPr b="0" i="0" sz="2975"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8" name="Shape 148"/>
        <p:cNvGrpSpPr/>
        <p:nvPr/>
      </p:nvGrpSpPr>
      <p:grpSpPr>
        <a:xfrm>
          <a:off x="0" y="0"/>
          <a:ext cx="0" cy="0"/>
          <a:chOff x="0" y="0"/>
          <a:chExt cx="0" cy="0"/>
        </a:xfrm>
      </p:grpSpPr>
      <p:pic>
        <p:nvPicPr>
          <p:cNvPr descr="preencoded.png" id="149" name="Google Shape;149;g2533c5dba59_0_80"/>
          <p:cNvPicPr preferRelativeResize="0"/>
          <p:nvPr/>
        </p:nvPicPr>
        <p:blipFill rotWithShape="1">
          <a:blip r:embed="rId3">
            <a:alphaModFix/>
          </a:blip>
          <a:srcRect b="0" l="0" r="0" t="0"/>
          <a:stretch/>
        </p:blipFill>
        <p:spPr>
          <a:xfrm>
            <a:off x="0" y="9339560"/>
            <a:ext cx="15240000" cy="185440"/>
          </a:xfrm>
          <a:prstGeom prst="rect">
            <a:avLst/>
          </a:prstGeom>
          <a:noFill/>
          <a:ln>
            <a:noFill/>
          </a:ln>
        </p:spPr>
      </p:pic>
      <p:pic>
        <p:nvPicPr>
          <p:cNvPr descr="preencoded.png" id="150" name="Google Shape;150;g2533c5dba59_0_80"/>
          <p:cNvPicPr preferRelativeResize="0"/>
          <p:nvPr/>
        </p:nvPicPr>
        <p:blipFill rotWithShape="1">
          <a:blip r:embed="rId4">
            <a:alphaModFix/>
          </a:blip>
          <a:srcRect b="0" l="0" r="0" t="0"/>
          <a:stretch/>
        </p:blipFill>
        <p:spPr>
          <a:xfrm>
            <a:off x="0" y="1381125"/>
            <a:ext cx="5948398" cy="7312669"/>
          </a:xfrm>
          <a:prstGeom prst="rect">
            <a:avLst/>
          </a:prstGeom>
          <a:noFill/>
          <a:ln>
            <a:noFill/>
          </a:ln>
        </p:spPr>
      </p:pic>
      <p:sp>
        <p:nvSpPr>
          <p:cNvPr id="151" name="Google Shape;151;g2533c5dba59_0_80"/>
          <p:cNvSpPr/>
          <p:nvPr/>
        </p:nvSpPr>
        <p:spPr>
          <a:xfrm>
            <a:off x="443725" y="1141600"/>
            <a:ext cx="10799700" cy="16584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1B2487"/>
              </a:buClr>
              <a:buSzPts val="4800"/>
              <a:buFont typeface="Rubik Medium"/>
              <a:buNone/>
            </a:pPr>
            <a:r>
              <a:rPr lang="en-US" sz="4800">
                <a:solidFill>
                  <a:srgbClr val="1B2487"/>
                </a:solidFill>
                <a:latin typeface="Rubik Medium"/>
                <a:ea typeface="Rubik Medium"/>
                <a:cs typeface="Rubik Medium"/>
                <a:sym typeface="Rubik Medium"/>
              </a:rPr>
              <a:t>Estructura de diseño de 4 capas</a:t>
            </a:r>
            <a:endParaRPr sz="4800">
              <a:solidFill>
                <a:srgbClr val="1B2487"/>
              </a:solidFill>
              <a:latin typeface="Rubik Medium"/>
              <a:ea typeface="Rubik Medium"/>
              <a:cs typeface="Rubik Medium"/>
              <a:sym typeface="Rubik Medium"/>
            </a:endParaRPr>
          </a:p>
          <a:p>
            <a:pPr indent="0" lvl="0" marL="0" marR="0" rtl="0" algn="l">
              <a:lnSpc>
                <a:spcPct val="110000"/>
              </a:lnSpc>
              <a:spcBef>
                <a:spcPts val="0"/>
              </a:spcBef>
              <a:spcAft>
                <a:spcPts val="0"/>
              </a:spcAft>
              <a:buNone/>
            </a:pPr>
            <a:r>
              <a:rPr lang="en-US" sz="3100">
                <a:solidFill>
                  <a:srgbClr val="1B2487"/>
                </a:solidFill>
                <a:latin typeface="Rubik Medium"/>
                <a:ea typeface="Rubik Medium"/>
                <a:cs typeface="Rubik Medium"/>
                <a:sym typeface="Rubik Medium"/>
              </a:rPr>
              <a:t>Manos a la obra.</a:t>
            </a:r>
            <a:endParaRPr sz="3100">
              <a:solidFill>
                <a:srgbClr val="1B2487"/>
              </a:solidFill>
              <a:latin typeface="Rubik Medium"/>
              <a:ea typeface="Rubik Medium"/>
              <a:cs typeface="Rubik Medium"/>
              <a:sym typeface="Rubik Medium"/>
            </a:endParaRPr>
          </a:p>
          <a:p>
            <a:pPr indent="0" lvl="0" marL="0" marR="0" rtl="0" algn="l">
              <a:lnSpc>
                <a:spcPct val="110000"/>
              </a:lnSpc>
              <a:spcBef>
                <a:spcPts val="0"/>
              </a:spcBef>
              <a:spcAft>
                <a:spcPts val="0"/>
              </a:spcAft>
              <a:buClr>
                <a:srgbClr val="1B2487"/>
              </a:buClr>
              <a:buSzPts val="4800"/>
              <a:buFont typeface="Rubik Medium"/>
              <a:buNone/>
            </a:pPr>
            <a:r>
              <a:t/>
            </a:r>
            <a:endParaRPr sz="4800">
              <a:solidFill>
                <a:srgbClr val="1B2487"/>
              </a:solidFill>
              <a:latin typeface="Rubik Medium"/>
              <a:ea typeface="Rubik Medium"/>
              <a:cs typeface="Rubik Medium"/>
              <a:sym typeface="Rubik Medium"/>
            </a:endParaRPr>
          </a:p>
        </p:txBody>
      </p:sp>
      <p:pic>
        <p:nvPicPr>
          <p:cNvPr descr="preencoded.png" id="152" name="Google Shape;152;g2533c5dba59_0_80"/>
          <p:cNvPicPr preferRelativeResize="0"/>
          <p:nvPr/>
        </p:nvPicPr>
        <p:blipFill rotWithShape="1">
          <a:blip r:embed="rId5">
            <a:alphaModFix/>
          </a:blip>
          <a:srcRect b="0" l="0" r="0" t="0"/>
          <a:stretch/>
        </p:blipFill>
        <p:spPr>
          <a:xfrm>
            <a:off x="723900" y="415016"/>
            <a:ext cx="13811250" cy="47625"/>
          </a:xfrm>
          <a:prstGeom prst="rect">
            <a:avLst/>
          </a:prstGeom>
          <a:noFill/>
          <a:ln>
            <a:noFill/>
          </a:ln>
        </p:spPr>
      </p:pic>
      <p:sp>
        <p:nvSpPr>
          <p:cNvPr id="153" name="Google Shape;153;g2533c5dba59_0_80"/>
          <p:cNvSpPr/>
          <p:nvPr/>
        </p:nvSpPr>
        <p:spPr>
          <a:xfrm>
            <a:off x="685800" y="634091"/>
            <a:ext cx="5959800" cy="266700"/>
          </a:xfrm>
          <a:prstGeom prst="rect">
            <a:avLst/>
          </a:prstGeom>
          <a:noFill/>
          <a:ln>
            <a:noFill/>
          </a:ln>
        </p:spPr>
        <p:txBody>
          <a:bodyPr anchorCtr="0" anchor="ctr" bIns="0" lIns="0" spcFirstLastPara="1" rIns="0" wrap="square" tIns="0">
            <a:noAutofit/>
          </a:bodyPr>
          <a:lstStyle/>
          <a:p>
            <a:pPr indent="0" lvl="0" marL="0" rtl="0" algn="l">
              <a:lnSpc>
                <a:spcPct val="120833"/>
              </a:lnSpc>
              <a:spcBef>
                <a:spcPts val="0"/>
              </a:spcBef>
              <a:spcAft>
                <a:spcPts val="0"/>
              </a:spcAft>
              <a:buClr>
                <a:schemeClr val="dk1"/>
              </a:buClr>
              <a:buSzPts val="1100"/>
              <a:buFont typeface="Arial"/>
              <a:buNone/>
            </a:pPr>
            <a:r>
              <a:rPr lang="en-US" sz="1800">
                <a:solidFill>
                  <a:srgbClr val="1B2487"/>
                </a:solidFill>
                <a:latin typeface="Rubik"/>
                <a:ea typeface="Rubik"/>
                <a:cs typeface="Rubik"/>
                <a:sym typeface="Rubik"/>
              </a:rPr>
              <a:t>Arquitectura TI y Patrones de diseño de Sistemas.</a:t>
            </a:r>
            <a:endParaRPr sz="1800">
              <a:solidFill>
                <a:srgbClr val="1B2487"/>
              </a:solidFill>
              <a:latin typeface="Rubik"/>
              <a:ea typeface="Rubik"/>
              <a:cs typeface="Rubik"/>
              <a:sym typeface="Rubik"/>
            </a:endParaRPr>
          </a:p>
        </p:txBody>
      </p:sp>
      <p:sp>
        <p:nvSpPr>
          <p:cNvPr id="154" name="Google Shape;154;g2533c5dba59_0_80"/>
          <p:cNvSpPr/>
          <p:nvPr/>
        </p:nvSpPr>
        <p:spPr>
          <a:xfrm>
            <a:off x="13706475" y="634091"/>
            <a:ext cx="762000" cy="266700"/>
          </a:xfrm>
          <a:prstGeom prst="rect">
            <a:avLst/>
          </a:prstGeom>
          <a:noFill/>
          <a:ln>
            <a:noFill/>
          </a:ln>
        </p:spPr>
        <p:txBody>
          <a:bodyPr anchorCtr="0" anchor="ctr" bIns="0" lIns="0" spcFirstLastPara="1" rIns="0" wrap="square" tIns="0">
            <a:noAutofit/>
          </a:bodyPr>
          <a:lstStyle/>
          <a:p>
            <a:pPr indent="0" lvl="0" marL="0" marR="0" rtl="0" algn="r">
              <a:lnSpc>
                <a:spcPct val="120833"/>
              </a:lnSpc>
              <a:spcBef>
                <a:spcPts val="0"/>
              </a:spcBef>
              <a:spcAft>
                <a:spcPts val="0"/>
              </a:spcAft>
              <a:buClr>
                <a:srgbClr val="1B2487"/>
              </a:buClr>
              <a:buSzPts val="1800"/>
              <a:buFont typeface="Rubik Light"/>
              <a:buNone/>
            </a:pPr>
            <a:r>
              <a:rPr lang="en-US" sz="1800">
                <a:solidFill>
                  <a:srgbClr val="1B2487"/>
                </a:solidFill>
                <a:latin typeface="Rubik Light"/>
                <a:ea typeface="Rubik Light"/>
                <a:cs typeface="Rubik Light"/>
                <a:sym typeface="Rubik Light"/>
              </a:rPr>
              <a:t>2023</a:t>
            </a:r>
            <a:endParaRPr sz="1800">
              <a:solidFill>
                <a:schemeClr val="dk1"/>
              </a:solidFill>
              <a:latin typeface="Calibri"/>
              <a:ea typeface="Calibri"/>
              <a:cs typeface="Calibri"/>
              <a:sym typeface="Calibri"/>
            </a:endParaRPr>
          </a:p>
        </p:txBody>
      </p:sp>
      <p:pic>
        <p:nvPicPr>
          <p:cNvPr descr="preencoded.png" id="155" name="Google Shape;155;g2533c5dba59_0_80"/>
          <p:cNvPicPr preferRelativeResize="0"/>
          <p:nvPr/>
        </p:nvPicPr>
        <p:blipFill rotWithShape="1">
          <a:blip r:embed="rId6">
            <a:alphaModFix/>
          </a:blip>
          <a:srcRect b="0" l="0" r="0" t="0"/>
          <a:stretch/>
        </p:blipFill>
        <p:spPr>
          <a:xfrm>
            <a:off x="11819244" y="4862234"/>
            <a:ext cx="3257550" cy="3248025"/>
          </a:xfrm>
          <a:prstGeom prst="rect">
            <a:avLst/>
          </a:prstGeom>
          <a:noFill/>
          <a:ln>
            <a:noFill/>
          </a:ln>
        </p:spPr>
      </p:pic>
      <p:pic>
        <p:nvPicPr>
          <p:cNvPr descr="preencoded.png" id="156" name="Google Shape;156;g2533c5dba59_0_80"/>
          <p:cNvPicPr preferRelativeResize="0"/>
          <p:nvPr/>
        </p:nvPicPr>
        <p:blipFill rotWithShape="1">
          <a:blip r:embed="rId7">
            <a:alphaModFix/>
          </a:blip>
          <a:srcRect b="0" l="0" r="0" t="0"/>
          <a:stretch/>
        </p:blipFill>
        <p:spPr>
          <a:xfrm>
            <a:off x="9415582" y="2170079"/>
            <a:ext cx="5027368" cy="5027368"/>
          </a:xfrm>
          <a:prstGeom prst="rect">
            <a:avLst/>
          </a:prstGeom>
          <a:noFill/>
          <a:ln>
            <a:noFill/>
          </a:ln>
        </p:spPr>
      </p:pic>
      <p:sp>
        <p:nvSpPr>
          <p:cNvPr id="157" name="Google Shape;157;g2533c5dba59_0_80"/>
          <p:cNvSpPr/>
          <p:nvPr/>
        </p:nvSpPr>
        <p:spPr>
          <a:xfrm>
            <a:off x="9827700" y="8516475"/>
            <a:ext cx="5259900" cy="764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FFFFFF"/>
              </a:buClr>
              <a:buSzPts val="2400"/>
              <a:buFont typeface="Rubik"/>
              <a:buNone/>
            </a:pPr>
            <a:r>
              <a:rPr i="1" lang="en-US" sz="1700">
                <a:solidFill>
                  <a:schemeClr val="dk1"/>
                </a:solidFill>
                <a:latin typeface="Rubik"/>
                <a:ea typeface="Rubik"/>
                <a:cs typeface="Rubik"/>
                <a:sym typeface="Rubik"/>
              </a:rPr>
              <a:t>Pestaña de Conceptos fundamentales en el archivo: </a:t>
            </a:r>
            <a:r>
              <a:rPr b="1" i="1" lang="en-US" sz="1700">
                <a:solidFill>
                  <a:schemeClr val="dk1"/>
                </a:solidFill>
                <a:latin typeface="Rubik"/>
                <a:ea typeface="Rubik"/>
                <a:cs typeface="Rubik"/>
                <a:sym typeface="Rubik"/>
              </a:rPr>
              <a:t>SERMATECH.drawio</a:t>
            </a:r>
            <a:r>
              <a:rPr i="1" lang="en-US" sz="1700">
                <a:solidFill>
                  <a:schemeClr val="dk1"/>
                </a:solidFill>
                <a:latin typeface="Rubik"/>
                <a:ea typeface="Rubik"/>
                <a:cs typeface="Rubik"/>
                <a:sym typeface="Rubik"/>
              </a:rPr>
              <a:t> parte del material adjunto</a:t>
            </a:r>
            <a:endParaRPr b="0" i="1" sz="1700" u="none" cap="none" strike="noStrike">
              <a:solidFill>
                <a:schemeClr val="dk1"/>
              </a:solidFill>
              <a:latin typeface="Calibri"/>
              <a:ea typeface="Calibri"/>
              <a:cs typeface="Calibri"/>
              <a:sym typeface="Calibri"/>
            </a:endParaRPr>
          </a:p>
        </p:txBody>
      </p:sp>
      <p:pic>
        <p:nvPicPr>
          <p:cNvPr id="158" name="Google Shape;158;g2533c5dba59_0_80"/>
          <p:cNvPicPr preferRelativeResize="0"/>
          <p:nvPr/>
        </p:nvPicPr>
        <p:blipFill>
          <a:blip r:embed="rId8">
            <a:alphaModFix/>
          </a:blip>
          <a:stretch>
            <a:fillRect/>
          </a:stretch>
        </p:blipFill>
        <p:spPr>
          <a:xfrm>
            <a:off x="1420953" y="2939675"/>
            <a:ext cx="7363670" cy="58320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3" name="Shape 163"/>
        <p:cNvGrpSpPr/>
        <p:nvPr/>
      </p:nvGrpSpPr>
      <p:grpSpPr>
        <a:xfrm>
          <a:off x="0" y="0"/>
          <a:ext cx="0" cy="0"/>
          <a:chOff x="0" y="0"/>
          <a:chExt cx="0" cy="0"/>
        </a:xfrm>
      </p:grpSpPr>
      <p:pic>
        <p:nvPicPr>
          <p:cNvPr id="164" name="Google Shape;164;g2533c5dba59_0_59">
            <a:hlinkClick r:id="rId3"/>
          </p:cNvPr>
          <p:cNvPicPr preferRelativeResize="0"/>
          <p:nvPr/>
        </p:nvPicPr>
        <p:blipFill>
          <a:blip r:embed="rId4">
            <a:alphaModFix/>
          </a:blip>
          <a:stretch>
            <a:fillRect/>
          </a:stretch>
        </p:blipFill>
        <p:spPr>
          <a:xfrm>
            <a:off x="7142559" y="3097025"/>
            <a:ext cx="8097442" cy="4554824"/>
          </a:xfrm>
          <a:prstGeom prst="rect">
            <a:avLst/>
          </a:prstGeom>
          <a:noFill/>
          <a:ln>
            <a:noFill/>
          </a:ln>
        </p:spPr>
      </p:pic>
      <p:pic>
        <p:nvPicPr>
          <p:cNvPr descr="preencoded.png" id="165" name="Google Shape;165;g2533c5dba59_0_59"/>
          <p:cNvPicPr preferRelativeResize="0"/>
          <p:nvPr/>
        </p:nvPicPr>
        <p:blipFill rotWithShape="1">
          <a:blip r:embed="rId5">
            <a:alphaModFix/>
          </a:blip>
          <a:srcRect b="0" l="0" r="0" t="0"/>
          <a:stretch/>
        </p:blipFill>
        <p:spPr>
          <a:xfrm>
            <a:off x="0" y="9339560"/>
            <a:ext cx="15240000" cy="185440"/>
          </a:xfrm>
          <a:prstGeom prst="rect">
            <a:avLst/>
          </a:prstGeom>
          <a:noFill/>
          <a:ln>
            <a:noFill/>
          </a:ln>
        </p:spPr>
      </p:pic>
      <p:sp>
        <p:nvSpPr>
          <p:cNvPr id="166" name="Google Shape;166;g2533c5dba59_0_59"/>
          <p:cNvSpPr/>
          <p:nvPr/>
        </p:nvSpPr>
        <p:spPr>
          <a:xfrm>
            <a:off x="685800" y="1869150"/>
            <a:ext cx="10806300" cy="946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chemeClr val="dk1"/>
              </a:buClr>
              <a:buSzPts val="1100"/>
              <a:buFont typeface="Arial"/>
              <a:buNone/>
            </a:pPr>
            <a:r>
              <a:rPr lang="en-US" sz="4800">
                <a:solidFill>
                  <a:srgbClr val="1B2487"/>
                </a:solidFill>
                <a:latin typeface="Rubik Medium"/>
                <a:ea typeface="Rubik Medium"/>
                <a:cs typeface="Rubik Medium"/>
                <a:sym typeface="Rubik Medium"/>
              </a:rPr>
              <a:t>Conceptos fundamentales.</a:t>
            </a:r>
            <a:endParaRPr sz="4800">
              <a:solidFill>
                <a:srgbClr val="1B2487"/>
              </a:solidFill>
              <a:latin typeface="Rubik Medium"/>
              <a:ea typeface="Rubik Medium"/>
              <a:cs typeface="Rubik Medium"/>
              <a:sym typeface="Rubik Medium"/>
            </a:endParaRPr>
          </a:p>
          <a:p>
            <a:pPr indent="0" lvl="0" marL="0" marR="0" rtl="0" algn="l">
              <a:lnSpc>
                <a:spcPct val="110000"/>
              </a:lnSpc>
              <a:spcBef>
                <a:spcPts val="0"/>
              </a:spcBef>
              <a:spcAft>
                <a:spcPts val="0"/>
              </a:spcAft>
              <a:buClr>
                <a:srgbClr val="1B2487"/>
              </a:buClr>
              <a:buSzPts val="4800"/>
              <a:buFont typeface="Rubik Medium"/>
              <a:buNone/>
            </a:pPr>
            <a:r>
              <a:t/>
            </a:r>
            <a:endParaRPr sz="4800">
              <a:solidFill>
                <a:srgbClr val="1B2487"/>
              </a:solidFill>
              <a:latin typeface="Rubik Medium"/>
              <a:ea typeface="Rubik Medium"/>
              <a:cs typeface="Rubik Medium"/>
              <a:sym typeface="Rubik Medium"/>
            </a:endParaRPr>
          </a:p>
        </p:txBody>
      </p:sp>
      <p:sp>
        <p:nvSpPr>
          <p:cNvPr id="167" name="Google Shape;167;g2533c5dba59_0_59"/>
          <p:cNvSpPr/>
          <p:nvPr/>
        </p:nvSpPr>
        <p:spPr>
          <a:xfrm>
            <a:off x="706375" y="3097013"/>
            <a:ext cx="8052600" cy="57507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lang="en-US" sz="2400">
                <a:solidFill>
                  <a:srgbClr val="1B2487"/>
                </a:solidFill>
                <a:latin typeface="Rubik"/>
                <a:ea typeface="Rubik"/>
                <a:cs typeface="Rubik"/>
                <a:sym typeface="Rubik"/>
              </a:rPr>
              <a:t>La arquitectura de sistemas es una disciplina que se enfoca en diseñar la estructura y organización de un sistema de software, la disciplina es amplia y abarca muchos </a:t>
            </a:r>
            <a:r>
              <a:rPr lang="en-US" sz="2400">
                <a:solidFill>
                  <a:srgbClr val="1B2487"/>
                </a:solidFill>
                <a:latin typeface="Rubik"/>
                <a:ea typeface="Rubik"/>
                <a:cs typeface="Rubik"/>
                <a:sym typeface="Rubik"/>
              </a:rPr>
              <a:t>aspectos, c</a:t>
            </a:r>
            <a:r>
              <a:rPr lang="en-US" sz="2400">
                <a:solidFill>
                  <a:srgbClr val="1B2487"/>
                </a:solidFill>
                <a:latin typeface="Rubik"/>
                <a:ea typeface="Rubik"/>
                <a:cs typeface="Rubik"/>
                <a:sym typeface="Rubik"/>
              </a:rPr>
              <a:t>omprender estos conceptos es esencial para diseñar sistemas de software eficientes </a:t>
            </a:r>
            <a:endParaRPr sz="2400">
              <a:solidFill>
                <a:srgbClr val="1B2487"/>
              </a:solidFill>
              <a:latin typeface="Rubik"/>
              <a:ea typeface="Rubik"/>
              <a:cs typeface="Rubik"/>
              <a:sym typeface="Rubik"/>
            </a:endParaRPr>
          </a:p>
          <a:p>
            <a:pPr indent="0" lvl="0" marL="0" marR="0" rtl="0" algn="l">
              <a:lnSpc>
                <a:spcPct val="140000"/>
              </a:lnSpc>
              <a:spcBef>
                <a:spcPts val="0"/>
              </a:spcBef>
              <a:spcAft>
                <a:spcPts val="0"/>
              </a:spcAft>
              <a:buNone/>
            </a:pPr>
            <a:r>
              <a:rPr lang="en-US" sz="2400">
                <a:solidFill>
                  <a:srgbClr val="1B2487"/>
                </a:solidFill>
                <a:latin typeface="Rubik"/>
                <a:ea typeface="Rubik"/>
                <a:cs typeface="Rubik"/>
                <a:sym typeface="Rubik"/>
              </a:rPr>
              <a:t>y robustos.</a:t>
            </a:r>
            <a:endParaRPr sz="2400">
              <a:solidFill>
                <a:srgbClr val="1B2487"/>
              </a:solidFill>
              <a:latin typeface="Rubik"/>
              <a:ea typeface="Rubik"/>
              <a:cs typeface="Rubik"/>
              <a:sym typeface="Rubik"/>
            </a:endParaRPr>
          </a:p>
          <a:p>
            <a:pPr indent="0" lvl="0" marL="0" marR="0" rtl="0" algn="l">
              <a:lnSpc>
                <a:spcPct val="140000"/>
              </a:lnSpc>
              <a:spcBef>
                <a:spcPts val="0"/>
              </a:spcBef>
              <a:spcAft>
                <a:spcPts val="0"/>
              </a:spcAft>
              <a:buNone/>
            </a:pPr>
            <a:r>
              <a:t/>
            </a:r>
            <a:endParaRPr sz="2400">
              <a:solidFill>
                <a:srgbClr val="1B2487"/>
              </a:solidFill>
              <a:latin typeface="Rubik"/>
              <a:ea typeface="Rubik"/>
              <a:cs typeface="Rubik"/>
              <a:sym typeface="Rubik"/>
            </a:endParaRPr>
          </a:p>
          <a:p>
            <a:pPr indent="0" lvl="0" marL="0" marR="0" rtl="0" algn="l">
              <a:lnSpc>
                <a:spcPct val="140000"/>
              </a:lnSpc>
              <a:spcBef>
                <a:spcPts val="0"/>
              </a:spcBef>
              <a:spcAft>
                <a:spcPts val="0"/>
              </a:spcAft>
              <a:buNone/>
            </a:pPr>
            <a:r>
              <a:rPr lang="en-US" sz="2400">
                <a:solidFill>
                  <a:srgbClr val="1B2487"/>
                </a:solidFill>
                <a:latin typeface="Rubik"/>
                <a:ea typeface="Rubik"/>
                <a:cs typeface="Rubik"/>
                <a:sym typeface="Rubik"/>
              </a:rPr>
              <a:t>Anteriormente solo </a:t>
            </a:r>
            <a:r>
              <a:rPr lang="en-US" sz="2400">
                <a:solidFill>
                  <a:srgbClr val="1B2487"/>
                </a:solidFill>
                <a:latin typeface="Rubik"/>
                <a:ea typeface="Rubik"/>
                <a:cs typeface="Rubik"/>
                <a:sym typeface="Rubik"/>
              </a:rPr>
              <a:t>existía</a:t>
            </a:r>
            <a:r>
              <a:rPr lang="en-US" sz="2400">
                <a:solidFill>
                  <a:srgbClr val="1B2487"/>
                </a:solidFill>
                <a:latin typeface="Rubik"/>
                <a:ea typeface="Rubik"/>
                <a:cs typeface="Rubik"/>
                <a:sym typeface="Rubik"/>
              </a:rPr>
              <a:t> </a:t>
            </a:r>
            <a:r>
              <a:rPr i="1" lang="en-US" sz="2400">
                <a:solidFill>
                  <a:srgbClr val="1B2487"/>
                </a:solidFill>
                <a:latin typeface="Rubik"/>
                <a:ea typeface="Rubik"/>
                <a:cs typeface="Rubik"/>
                <a:sym typeface="Rubik"/>
              </a:rPr>
              <a:t>UML </a:t>
            </a:r>
            <a:r>
              <a:rPr lang="en-US" sz="2400">
                <a:solidFill>
                  <a:srgbClr val="1B2487"/>
                </a:solidFill>
                <a:latin typeface="Rubik"/>
                <a:ea typeface="Rubik"/>
                <a:cs typeface="Rubik"/>
                <a:sym typeface="Rubik"/>
              </a:rPr>
              <a:t>estricto pero como</a:t>
            </a:r>
            <a:br>
              <a:rPr lang="en-US" sz="2400">
                <a:solidFill>
                  <a:srgbClr val="1B2487"/>
                </a:solidFill>
                <a:latin typeface="Rubik"/>
                <a:ea typeface="Rubik"/>
                <a:cs typeface="Rubik"/>
                <a:sym typeface="Rubik"/>
              </a:rPr>
            </a:br>
            <a:r>
              <a:rPr lang="en-US" sz="2400">
                <a:solidFill>
                  <a:srgbClr val="1B2487"/>
                </a:solidFill>
                <a:latin typeface="Rubik"/>
                <a:ea typeface="Rubik"/>
                <a:cs typeface="Rubik"/>
                <a:sym typeface="Rubik"/>
              </a:rPr>
              <a:t>En nuestro</a:t>
            </a:r>
            <a:r>
              <a:rPr lang="en-US" sz="2400">
                <a:solidFill>
                  <a:srgbClr val="1B2487"/>
                </a:solidFill>
                <a:latin typeface="Rubik"/>
                <a:ea typeface="Rubik"/>
                <a:cs typeface="Rubik"/>
                <a:sym typeface="Rubik"/>
              </a:rPr>
              <a:t> campo tendemos a la </a:t>
            </a:r>
            <a:r>
              <a:rPr b="1" lang="en-US" sz="2400">
                <a:solidFill>
                  <a:srgbClr val="1B2487"/>
                </a:solidFill>
                <a:latin typeface="Rubik"/>
                <a:ea typeface="Rubik"/>
                <a:cs typeface="Rubik"/>
                <a:sym typeface="Rubik"/>
              </a:rPr>
              <a:t>actualización </a:t>
            </a:r>
            <a:r>
              <a:rPr lang="en-US" sz="2400">
                <a:solidFill>
                  <a:srgbClr val="1B2487"/>
                </a:solidFill>
                <a:latin typeface="Rubik"/>
                <a:ea typeface="Rubik"/>
                <a:cs typeface="Rubik"/>
                <a:sym typeface="Rubik"/>
              </a:rPr>
              <a:t>basada en la </a:t>
            </a:r>
            <a:r>
              <a:rPr i="1" lang="en-US" sz="2400">
                <a:solidFill>
                  <a:srgbClr val="1B2487"/>
                </a:solidFill>
                <a:latin typeface="Rubik"/>
                <a:ea typeface="Rubik"/>
                <a:cs typeface="Rubik"/>
                <a:sym typeface="Rubik"/>
              </a:rPr>
              <a:t>adaptabilidad </a:t>
            </a:r>
            <a:r>
              <a:rPr lang="en-US" sz="2400">
                <a:solidFill>
                  <a:srgbClr val="1B2487"/>
                </a:solidFill>
                <a:latin typeface="Rubik"/>
                <a:ea typeface="Rubik"/>
                <a:cs typeface="Rubik"/>
                <a:sym typeface="Rubik"/>
              </a:rPr>
              <a:t>de los tiempos, y por </a:t>
            </a:r>
            <a:r>
              <a:rPr lang="en-US" sz="2400">
                <a:solidFill>
                  <a:srgbClr val="1B2487"/>
                </a:solidFill>
                <a:latin typeface="Rubik"/>
                <a:ea typeface="Rubik"/>
                <a:cs typeface="Rubik"/>
                <a:sym typeface="Rubik"/>
              </a:rPr>
              <a:t>ello veremos</a:t>
            </a:r>
            <a:r>
              <a:rPr lang="en-US" sz="2400">
                <a:solidFill>
                  <a:srgbClr val="1B2487"/>
                </a:solidFill>
                <a:latin typeface="Rubik"/>
                <a:ea typeface="Rubik"/>
                <a:cs typeface="Rubik"/>
                <a:sym typeface="Rubik"/>
              </a:rPr>
              <a:t> la Vertiente </a:t>
            </a:r>
            <a:r>
              <a:rPr b="1" lang="en-US" sz="2400">
                <a:solidFill>
                  <a:srgbClr val="1B2487"/>
                </a:solidFill>
                <a:latin typeface="Rubik"/>
                <a:ea typeface="Rubik"/>
                <a:cs typeface="Rubik"/>
                <a:sym typeface="Rubik"/>
              </a:rPr>
              <a:t>C4Model</a:t>
            </a:r>
            <a:r>
              <a:rPr lang="en-US" sz="2400">
                <a:solidFill>
                  <a:srgbClr val="1B2487"/>
                </a:solidFill>
                <a:latin typeface="Rubik"/>
                <a:ea typeface="Rubik"/>
                <a:cs typeface="Rubik"/>
                <a:sym typeface="Rubik"/>
              </a:rPr>
              <a:t>.</a:t>
            </a:r>
            <a:endParaRPr sz="2400">
              <a:solidFill>
                <a:srgbClr val="1B2487"/>
              </a:solidFill>
              <a:latin typeface="Rubik"/>
              <a:ea typeface="Rubik"/>
              <a:cs typeface="Rubik"/>
              <a:sym typeface="Rubik"/>
            </a:endParaRPr>
          </a:p>
        </p:txBody>
      </p:sp>
      <p:pic>
        <p:nvPicPr>
          <p:cNvPr descr="preencoded.png" id="168" name="Google Shape;168;g2533c5dba59_0_59"/>
          <p:cNvPicPr preferRelativeResize="0"/>
          <p:nvPr/>
        </p:nvPicPr>
        <p:blipFill rotWithShape="1">
          <a:blip r:embed="rId6">
            <a:alphaModFix/>
          </a:blip>
          <a:srcRect b="0" l="0" r="0" t="0"/>
          <a:stretch/>
        </p:blipFill>
        <p:spPr>
          <a:xfrm>
            <a:off x="723900" y="415016"/>
            <a:ext cx="13811250" cy="47625"/>
          </a:xfrm>
          <a:prstGeom prst="rect">
            <a:avLst/>
          </a:prstGeom>
          <a:noFill/>
          <a:ln>
            <a:noFill/>
          </a:ln>
        </p:spPr>
      </p:pic>
      <p:sp>
        <p:nvSpPr>
          <p:cNvPr id="169" name="Google Shape;169;g2533c5dba59_0_59"/>
          <p:cNvSpPr/>
          <p:nvPr/>
        </p:nvSpPr>
        <p:spPr>
          <a:xfrm>
            <a:off x="685800" y="634091"/>
            <a:ext cx="5959800" cy="266700"/>
          </a:xfrm>
          <a:prstGeom prst="rect">
            <a:avLst/>
          </a:prstGeom>
          <a:noFill/>
          <a:ln>
            <a:noFill/>
          </a:ln>
        </p:spPr>
        <p:txBody>
          <a:bodyPr anchorCtr="0" anchor="ctr" bIns="0" lIns="0" spcFirstLastPara="1" rIns="0" wrap="square" tIns="0">
            <a:noAutofit/>
          </a:bodyPr>
          <a:lstStyle/>
          <a:p>
            <a:pPr indent="0" lvl="0" marL="0" marR="0" rtl="0" algn="l">
              <a:lnSpc>
                <a:spcPct val="120833"/>
              </a:lnSpc>
              <a:spcBef>
                <a:spcPts val="0"/>
              </a:spcBef>
              <a:spcAft>
                <a:spcPts val="0"/>
              </a:spcAft>
              <a:buClr>
                <a:schemeClr val="dk1"/>
              </a:buClr>
              <a:buSzPts val="1100"/>
              <a:buFont typeface="Arial"/>
              <a:buNone/>
            </a:pPr>
            <a:r>
              <a:rPr lang="en-US" sz="1800">
                <a:solidFill>
                  <a:srgbClr val="1B2487"/>
                </a:solidFill>
                <a:latin typeface="Rubik"/>
                <a:ea typeface="Rubik"/>
                <a:cs typeface="Rubik"/>
                <a:sym typeface="Rubik"/>
              </a:rPr>
              <a:t>Arquitectura TI y Patrones de diseño de Sistemas.</a:t>
            </a:r>
            <a:endParaRPr sz="1800">
              <a:solidFill>
                <a:srgbClr val="1B2487"/>
              </a:solidFill>
              <a:latin typeface="Rubik"/>
              <a:ea typeface="Rubik"/>
              <a:cs typeface="Rubik"/>
              <a:sym typeface="Rubik"/>
            </a:endParaRPr>
          </a:p>
        </p:txBody>
      </p:sp>
      <p:sp>
        <p:nvSpPr>
          <p:cNvPr id="170" name="Google Shape;170;g2533c5dba59_0_59"/>
          <p:cNvSpPr/>
          <p:nvPr/>
        </p:nvSpPr>
        <p:spPr>
          <a:xfrm>
            <a:off x="13706475" y="634091"/>
            <a:ext cx="762000" cy="266700"/>
          </a:xfrm>
          <a:prstGeom prst="rect">
            <a:avLst/>
          </a:prstGeom>
          <a:noFill/>
          <a:ln>
            <a:noFill/>
          </a:ln>
        </p:spPr>
        <p:txBody>
          <a:bodyPr anchorCtr="0" anchor="ctr" bIns="0" lIns="0" spcFirstLastPara="1" rIns="0" wrap="square" tIns="0">
            <a:noAutofit/>
          </a:bodyPr>
          <a:lstStyle/>
          <a:p>
            <a:pPr indent="0" lvl="0" marL="0" marR="0" rtl="0" algn="r">
              <a:lnSpc>
                <a:spcPct val="120833"/>
              </a:lnSpc>
              <a:spcBef>
                <a:spcPts val="0"/>
              </a:spcBef>
              <a:spcAft>
                <a:spcPts val="0"/>
              </a:spcAft>
              <a:buClr>
                <a:srgbClr val="1B2487"/>
              </a:buClr>
              <a:buSzPts val="1800"/>
              <a:buFont typeface="Rubik Light"/>
              <a:buNone/>
            </a:pPr>
            <a:r>
              <a:rPr lang="en-US" sz="1800">
                <a:solidFill>
                  <a:srgbClr val="1B2487"/>
                </a:solidFill>
                <a:latin typeface="Rubik Light"/>
                <a:ea typeface="Rubik Light"/>
                <a:cs typeface="Rubik Light"/>
                <a:sym typeface="Rubik Light"/>
              </a:rPr>
              <a:t>2023</a:t>
            </a:r>
            <a:endParaRPr sz="1800">
              <a:solidFill>
                <a:schemeClr val="dk1"/>
              </a:solidFill>
              <a:latin typeface="Calibri"/>
              <a:ea typeface="Calibri"/>
              <a:cs typeface="Calibri"/>
              <a:sym typeface="Calibri"/>
            </a:endParaRPr>
          </a:p>
        </p:txBody>
      </p:sp>
      <p:pic>
        <p:nvPicPr>
          <p:cNvPr id="171" name="Google Shape;171;g2533c5dba59_0_59"/>
          <p:cNvPicPr preferRelativeResize="0"/>
          <p:nvPr/>
        </p:nvPicPr>
        <p:blipFill>
          <a:blip r:embed="rId7">
            <a:alphaModFix/>
          </a:blip>
          <a:stretch>
            <a:fillRect/>
          </a:stretch>
        </p:blipFill>
        <p:spPr>
          <a:xfrm>
            <a:off x="11433100" y="2483200"/>
            <a:ext cx="3102050" cy="1891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6" name="Shape 176"/>
        <p:cNvGrpSpPr/>
        <p:nvPr/>
      </p:nvGrpSpPr>
      <p:grpSpPr>
        <a:xfrm>
          <a:off x="0" y="0"/>
          <a:ext cx="0" cy="0"/>
          <a:chOff x="0" y="0"/>
          <a:chExt cx="0" cy="0"/>
        </a:xfrm>
      </p:grpSpPr>
      <p:pic>
        <p:nvPicPr>
          <p:cNvPr descr="preencoded.png" id="177" name="Google Shape;177;g2525281d56f_0_15"/>
          <p:cNvPicPr preferRelativeResize="0"/>
          <p:nvPr/>
        </p:nvPicPr>
        <p:blipFill rotWithShape="1">
          <a:blip r:embed="rId3">
            <a:alphaModFix/>
          </a:blip>
          <a:srcRect b="0" l="0" r="0" t="0"/>
          <a:stretch/>
        </p:blipFill>
        <p:spPr>
          <a:xfrm>
            <a:off x="7620000" y="0"/>
            <a:ext cx="7620000" cy="9525000"/>
          </a:xfrm>
          <a:prstGeom prst="rect">
            <a:avLst/>
          </a:prstGeom>
          <a:noFill/>
          <a:ln>
            <a:noFill/>
          </a:ln>
        </p:spPr>
      </p:pic>
      <p:pic>
        <p:nvPicPr>
          <p:cNvPr descr="preencoded.png" id="178" name="Google Shape;178;g2525281d56f_0_15"/>
          <p:cNvPicPr preferRelativeResize="0"/>
          <p:nvPr/>
        </p:nvPicPr>
        <p:blipFill rotWithShape="1">
          <a:blip r:embed="rId4">
            <a:alphaModFix amt="50000"/>
          </a:blip>
          <a:srcRect b="0" l="0" r="0" t="0"/>
          <a:stretch/>
        </p:blipFill>
        <p:spPr>
          <a:xfrm>
            <a:off x="7620000" y="0"/>
            <a:ext cx="7620000" cy="9525000"/>
          </a:xfrm>
          <a:prstGeom prst="rect">
            <a:avLst/>
          </a:prstGeom>
          <a:noFill/>
          <a:ln>
            <a:noFill/>
          </a:ln>
        </p:spPr>
      </p:pic>
      <p:pic>
        <p:nvPicPr>
          <p:cNvPr descr="preencoded.png" id="179" name="Google Shape;179;g2525281d56f_0_15"/>
          <p:cNvPicPr preferRelativeResize="0"/>
          <p:nvPr/>
        </p:nvPicPr>
        <p:blipFill rotWithShape="1">
          <a:blip r:embed="rId5">
            <a:alphaModFix/>
          </a:blip>
          <a:srcRect b="0" l="0" r="0" t="0"/>
          <a:stretch/>
        </p:blipFill>
        <p:spPr>
          <a:xfrm>
            <a:off x="2498622" y="7082005"/>
            <a:ext cx="518450" cy="518452"/>
          </a:xfrm>
          <a:prstGeom prst="rect">
            <a:avLst/>
          </a:prstGeom>
          <a:noFill/>
          <a:ln>
            <a:noFill/>
          </a:ln>
        </p:spPr>
      </p:pic>
      <p:pic>
        <p:nvPicPr>
          <p:cNvPr descr="preencoded.png" id="180" name="Google Shape;180;g2525281d56f_0_15"/>
          <p:cNvPicPr preferRelativeResize="0"/>
          <p:nvPr/>
        </p:nvPicPr>
        <p:blipFill rotWithShape="1">
          <a:blip r:embed="rId6">
            <a:alphaModFix/>
          </a:blip>
          <a:srcRect b="0" l="0" r="0" t="0"/>
          <a:stretch/>
        </p:blipFill>
        <p:spPr>
          <a:xfrm>
            <a:off x="1884922" y="7082005"/>
            <a:ext cx="518450" cy="518452"/>
          </a:xfrm>
          <a:prstGeom prst="rect">
            <a:avLst/>
          </a:prstGeom>
          <a:noFill/>
          <a:ln>
            <a:noFill/>
          </a:ln>
        </p:spPr>
      </p:pic>
      <p:pic>
        <p:nvPicPr>
          <p:cNvPr descr="preencoded.png" id="181" name="Google Shape;181;g2525281d56f_0_15"/>
          <p:cNvPicPr preferRelativeResize="0"/>
          <p:nvPr/>
        </p:nvPicPr>
        <p:blipFill rotWithShape="1">
          <a:blip r:embed="rId7">
            <a:alphaModFix/>
          </a:blip>
          <a:srcRect b="0" l="0" r="0" t="0"/>
          <a:stretch/>
        </p:blipFill>
        <p:spPr>
          <a:xfrm>
            <a:off x="1271222" y="7082005"/>
            <a:ext cx="518450" cy="518452"/>
          </a:xfrm>
          <a:prstGeom prst="rect">
            <a:avLst/>
          </a:prstGeom>
          <a:noFill/>
          <a:ln>
            <a:noFill/>
          </a:ln>
        </p:spPr>
      </p:pic>
      <p:sp>
        <p:nvSpPr>
          <p:cNvPr id="182" name="Google Shape;182;g2525281d56f_0_15"/>
          <p:cNvSpPr/>
          <p:nvPr/>
        </p:nvSpPr>
        <p:spPr>
          <a:xfrm>
            <a:off x="659300" y="1816850"/>
            <a:ext cx="6421500" cy="1467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71FF"/>
              </a:buClr>
              <a:buSzPts val="4800"/>
              <a:buFont typeface="Rubik SemiBold"/>
              <a:buNone/>
            </a:pPr>
            <a:r>
              <a:rPr b="1" i="0" lang="en-US" sz="4800" u="none" cap="none" strike="noStrike">
                <a:solidFill>
                  <a:srgbClr val="0071FF"/>
                </a:solidFill>
                <a:latin typeface="Rubik SemiBold"/>
                <a:ea typeface="Rubik SemiBold"/>
                <a:cs typeface="Rubik SemiBold"/>
                <a:sym typeface="Rubik SemiBold"/>
              </a:rPr>
              <a:t>1.1: Modularización</a:t>
            </a:r>
            <a:endParaRPr b="1" i="0" sz="4800" u="none" cap="none" strike="noStrike">
              <a:solidFill>
                <a:schemeClr val="dk1"/>
              </a:solidFill>
              <a:latin typeface="Calibri"/>
              <a:ea typeface="Calibri"/>
              <a:cs typeface="Calibri"/>
              <a:sym typeface="Calibri"/>
            </a:endParaRPr>
          </a:p>
        </p:txBody>
      </p:sp>
      <p:sp>
        <p:nvSpPr>
          <p:cNvPr id="183" name="Google Shape;183;g2525281d56f_0_15"/>
          <p:cNvSpPr/>
          <p:nvPr/>
        </p:nvSpPr>
        <p:spPr>
          <a:xfrm>
            <a:off x="1047000" y="3453325"/>
            <a:ext cx="6130200" cy="34305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2400" u="none" cap="none" strike="noStrike">
                <a:solidFill>
                  <a:srgbClr val="000000"/>
                </a:solidFill>
                <a:latin typeface="Rubik"/>
                <a:ea typeface="Rubik"/>
                <a:cs typeface="Rubik"/>
                <a:sym typeface="Rubik"/>
              </a:rPr>
              <a:t>Dividir el sistema en módulos más pequeños y manejables ayuda a reducir la</a:t>
            </a:r>
            <a:endParaRPr b="0" i="0" sz="24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b="0" i="0" lang="en-US" sz="2400" u="none" cap="none" strike="noStrike">
                <a:solidFill>
                  <a:srgbClr val="000000"/>
                </a:solidFill>
                <a:latin typeface="Rubik"/>
                <a:ea typeface="Rubik"/>
                <a:cs typeface="Rubik"/>
                <a:sym typeface="Rubik"/>
              </a:rPr>
              <a:t>complejidad, mejorar la capacidad de mantenimiento y aumentar la</a:t>
            </a:r>
            <a:endParaRPr b="0" i="0" sz="24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b="0" i="0" lang="en-US" sz="2400" u="none" cap="none" strike="noStrike">
                <a:solidFill>
                  <a:srgbClr val="000000"/>
                </a:solidFill>
                <a:latin typeface="Rubik"/>
                <a:ea typeface="Rubik"/>
                <a:cs typeface="Rubik"/>
                <a:sym typeface="Rubik"/>
              </a:rPr>
              <a:t>reutilización.</a:t>
            </a:r>
            <a:endParaRPr b="0" i="0" sz="24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24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rgbClr val="000000"/>
              </a:buClr>
              <a:buSzPts val="2400"/>
              <a:buFont typeface="Rubik"/>
              <a:buNone/>
            </a:pPr>
            <a:r>
              <a:t/>
            </a:r>
            <a:endParaRPr b="0" i="0" sz="2400" u="none" cap="none" strike="noStrike">
              <a:solidFill>
                <a:srgbClr val="000000"/>
              </a:solidFill>
              <a:latin typeface="Rubik"/>
              <a:ea typeface="Rubik"/>
              <a:cs typeface="Rubik"/>
              <a:sym typeface="Rubik"/>
            </a:endParaRPr>
          </a:p>
        </p:txBody>
      </p:sp>
      <p:sp>
        <p:nvSpPr>
          <p:cNvPr id="184" name="Google Shape;184;g2525281d56f_0_15"/>
          <p:cNvSpPr/>
          <p:nvPr/>
        </p:nvSpPr>
        <p:spPr>
          <a:xfrm>
            <a:off x="8303275" y="1816850"/>
            <a:ext cx="6421500" cy="1467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i="0" lang="en-US" sz="4800" u="none" cap="none" strike="noStrike">
                <a:solidFill>
                  <a:schemeClr val="lt1"/>
                </a:solidFill>
                <a:latin typeface="Rubik SemiBold"/>
                <a:ea typeface="Rubik SemiBold"/>
                <a:cs typeface="Rubik SemiBold"/>
                <a:sym typeface="Rubik SemiBold"/>
              </a:rPr>
              <a:t>1.2: Abstracción</a:t>
            </a:r>
            <a:endParaRPr b="1" i="0" sz="4800" u="none" cap="none" strike="noStrike">
              <a:solidFill>
                <a:schemeClr val="lt1"/>
              </a:solidFill>
              <a:latin typeface="Rubik SemiBold"/>
              <a:ea typeface="Rubik SemiBold"/>
              <a:cs typeface="Rubik SemiBold"/>
              <a:sym typeface="Rubik SemiBold"/>
            </a:endParaRPr>
          </a:p>
        </p:txBody>
      </p:sp>
      <p:sp>
        <p:nvSpPr>
          <p:cNvPr id="185" name="Google Shape;185;g2525281d56f_0_15"/>
          <p:cNvSpPr/>
          <p:nvPr/>
        </p:nvSpPr>
        <p:spPr>
          <a:xfrm>
            <a:off x="8730100" y="3453325"/>
            <a:ext cx="5572200" cy="3261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000000"/>
              </a:buClr>
              <a:buSzPts val="2400"/>
              <a:buFont typeface="Rubik"/>
              <a:buNone/>
            </a:pPr>
            <a:r>
              <a:rPr b="0" i="0" lang="en-US" sz="2400" u="none" cap="none" strike="noStrike">
                <a:solidFill>
                  <a:schemeClr val="lt1"/>
                </a:solidFill>
                <a:latin typeface="Rubik"/>
                <a:ea typeface="Rubik"/>
                <a:cs typeface="Rubik"/>
                <a:sym typeface="Rubik"/>
              </a:rPr>
              <a:t>Ocultar los detalles de implementación y mostrar solo las características esenciales ayuda a simplificar los sistemas complejos y promueve la modularidad. </a:t>
            </a:r>
            <a:endParaRPr b="0" i="0" sz="2400" u="none" cap="none" strike="noStrike">
              <a:solidFill>
                <a:schemeClr val="lt1"/>
              </a:solidFill>
              <a:latin typeface="Rubik"/>
              <a:ea typeface="Rubik"/>
              <a:cs typeface="Rubik"/>
              <a:sym typeface="Rubik"/>
            </a:endParaRPr>
          </a:p>
        </p:txBody>
      </p:sp>
      <p:sp>
        <p:nvSpPr>
          <p:cNvPr id="186" name="Google Shape;186;g2525281d56f_0_15"/>
          <p:cNvSpPr/>
          <p:nvPr/>
        </p:nvSpPr>
        <p:spPr>
          <a:xfrm>
            <a:off x="1185375" y="262025"/>
            <a:ext cx="13757100" cy="1467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71FF"/>
              </a:buClr>
              <a:buSzPts val="4800"/>
              <a:buFont typeface="Rubik SemiBold"/>
              <a:buNone/>
            </a:pPr>
            <a:r>
              <a:rPr b="1" lang="en-US" sz="4700">
                <a:solidFill>
                  <a:srgbClr val="0071FF"/>
                </a:solidFill>
                <a:latin typeface="Rubik SemiBold"/>
                <a:ea typeface="Rubik SemiBold"/>
                <a:cs typeface="Rubik SemiBold"/>
                <a:sym typeface="Rubik SemiBold"/>
              </a:rPr>
              <a:t>Principios y enfoques </a:t>
            </a:r>
            <a:r>
              <a:rPr b="1" lang="en-US" sz="4700">
                <a:solidFill>
                  <a:schemeClr val="lt1"/>
                </a:solidFill>
                <a:latin typeface="Rubik SemiBold"/>
                <a:ea typeface="Rubik SemiBold"/>
                <a:cs typeface="Rubik SemiBold"/>
                <a:sym typeface="Rubik SemiBold"/>
              </a:rPr>
              <a:t>arquitectónicos.</a:t>
            </a:r>
            <a:endParaRPr b="1" i="0" sz="4700" u="none" cap="none" strike="noStrik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1" name="Shape 191"/>
        <p:cNvGrpSpPr/>
        <p:nvPr/>
      </p:nvGrpSpPr>
      <p:grpSpPr>
        <a:xfrm>
          <a:off x="0" y="0"/>
          <a:ext cx="0" cy="0"/>
          <a:chOff x="0" y="0"/>
          <a:chExt cx="0" cy="0"/>
        </a:xfrm>
      </p:grpSpPr>
      <p:pic>
        <p:nvPicPr>
          <p:cNvPr descr="preencoded.png" id="192" name="Google Shape;192;g2533c5dba59_0_102"/>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193" name="Google Shape;193;g2533c5dba59_0_102"/>
          <p:cNvPicPr preferRelativeResize="0"/>
          <p:nvPr/>
        </p:nvPicPr>
        <p:blipFill rotWithShape="1">
          <a:blip r:embed="rId4">
            <a:alphaModFix amt="50000"/>
          </a:blip>
          <a:srcRect b="0" l="0" r="0" t="0"/>
          <a:stretch/>
        </p:blipFill>
        <p:spPr>
          <a:xfrm>
            <a:off x="0" y="13711"/>
            <a:ext cx="6038248" cy="9525000"/>
          </a:xfrm>
          <a:prstGeom prst="rect">
            <a:avLst/>
          </a:prstGeom>
          <a:noFill/>
          <a:ln>
            <a:noFill/>
          </a:ln>
        </p:spPr>
      </p:pic>
      <p:pic>
        <p:nvPicPr>
          <p:cNvPr descr="preencoded.png" id="194" name="Google Shape;194;g2533c5dba59_0_102"/>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195" name="Google Shape;195;g2533c5dba59_0_102"/>
          <p:cNvPicPr preferRelativeResize="0"/>
          <p:nvPr/>
        </p:nvPicPr>
        <p:blipFill rotWithShape="1">
          <a:blip r:embed="rId6">
            <a:alphaModFix/>
          </a:blip>
          <a:srcRect b="0" l="0" r="0" t="0"/>
          <a:stretch/>
        </p:blipFill>
        <p:spPr>
          <a:xfrm>
            <a:off x="8388730" y="7536693"/>
            <a:ext cx="518450" cy="518452"/>
          </a:xfrm>
          <a:prstGeom prst="rect">
            <a:avLst/>
          </a:prstGeom>
          <a:noFill/>
          <a:ln>
            <a:noFill/>
          </a:ln>
        </p:spPr>
      </p:pic>
      <p:pic>
        <p:nvPicPr>
          <p:cNvPr descr="preencoded.png" id="196" name="Google Shape;196;g2533c5dba59_0_102"/>
          <p:cNvPicPr preferRelativeResize="0"/>
          <p:nvPr/>
        </p:nvPicPr>
        <p:blipFill rotWithShape="1">
          <a:blip r:embed="rId7">
            <a:alphaModFix/>
          </a:blip>
          <a:srcRect b="0" l="0" r="0" t="0"/>
          <a:stretch/>
        </p:blipFill>
        <p:spPr>
          <a:xfrm>
            <a:off x="7772172" y="7536693"/>
            <a:ext cx="518450" cy="518452"/>
          </a:xfrm>
          <a:prstGeom prst="rect">
            <a:avLst/>
          </a:prstGeom>
          <a:noFill/>
          <a:ln>
            <a:noFill/>
          </a:ln>
        </p:spPr>
      </p:pic>
      <p:pic>
        <p:nvPicPr>
          <p:cNvPr descr="preencoded.png" id="197" name="Google Shape;197;g2533c5dba59_0_102"/>
          <p:cNvPicPr preferRelativeResize="0"/>
          <p:nvPr/>
        </p:nvPicPr>
        <p:blipFill rotWithShape="1">
          <a:blip r:embed="rId8">
            <a:alphaModFix/>
          </a:blip>
          <a:srcRect b="0" l="0" r="0" t="0"/>
          <a:stretch/>
        </p:blipFill>
        <p:spPr>
          <a:xfrm>
            <a:off x="7155633" y="7536693"/>
            <a:ext cx="518450" cy="518452"/>
          </a:xfrm>
          <a:prstGeom prst="rect">
            <a:avLst/>
          </a:prstGeom>
          <a:noFill/>
          <a:ln>
            <a:noFill/>
          </a:ln>
        </p:spPr>
      </p:pic>
      <p:pic>
        <p:nvPicPr>
          <p:cNvPr descr="preencoded.png" id="198" name="Google Shape;198;g2533c5dba59_0_102"/>
          <p:cNvPicPr preferRelativeResize="0"/>
          <p:nvPr/>
        </p:nvPicPr>
        <p:blipFill rotWithShape="1">
          <a:blip r:embed="rId9">
            <a:alphaModFix/>
          </a:blip>
          <a:srcRect b="0" l="0" r="0" t="0"/>
          <a:stretch/>
        </p:blipFill>
        <p:spPr>
          <a:xfrm>
            <a:off x="614729" y="547688"/>
            <a:ext cx="14010544" cy="17818"/>
          </a:xfrm>
          <a:prstGeom prst="rect">
            <a:avLst/>
          </a:prstGeom>
          <a:noFill/>
          <a:ln>
            <a:noFill/>
          </a:ln>
        </p:spPr>
      </p:pic>
      <p:sp>
        <p:nvSpPr>
          <p:cNvPr id="199" name="Google Shape;199;g2533c5dba59_0_102"/>
          <p:cNvSpPr/>
          <p:nvPr/>
        </p:nvSpPr>
        <p:spPr>
          <a:xfrm>
            <a:off x="7134225" y="1543700"/>
            <a:ext cx="8051100" cy="733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71FF"/>
              </a:buClr>
              <a:buSzPts val="4800"/>
              <a:buFont typeface="Rubik SemiBold"/>
              <a:buNone/>
            </a:pPr>
            <a:r>
              <a:rPr b="1" lang="en-US" sz="3400">
                <a:solidFill>
                  <a:srgbClr val="0071FF"/>
                </a:solidFill>
                <a:latin typeface="Rubik SemiBold"/>
                <a:ea typeface="Rubik SemiBold"/>
                <a:cs typeface="Rubik SemiBold"/>
                <a:sym typeface="Rubik SemiBold"/>
              </a:rPr>
              <a:t>Ejemplos </a:t>
            </a:r>
            <a:r>
              <a:rPr b="1" lang="en-US" sz="3400">
                <a:solidFill>
                  <a:srgbClr val="0071FF"/>
                </a:solidFill>
                <a:latin typeface="Rubik SemiBold"/>
                <a:ea typeface="Rubik SemiBold"/>
                <a:cs typeface="Rubik SemiBold"/>
                <a:sym typeface="Rubik SemiBold"/>
              </a:rPr>
              <a:t>prácticos</a:t>
            </a:r>
            <a:r>
              <a:rPr b="1" lang="en-US" sz="3400">
                <a:solidFill>
                  <a:srgbClr val="0071FF"/>
                </a:solidFill>
                <a:latin typeface="Rubik SemiBold"/>
                <a:ea typeface="Rubik SemiBold"/>
                <a:cs typeface="Rubik SemiBold"/>
                <a:sym typeface="Rubik SemiBold"/>
              </a:rPr>
              <a:t> de modularización</a:t>
            </a:r>
            <a:endParaRPr b="1" i="0" sz="3400" u="none" cap="none" strike="noStrike">
              <a:solidFill>
                <a:schemeClr val="dk1"/>
              </a:solidFill>
              <a:latin typeface="Calibri"/>
              <a:ea typeface="Calibri"/>
              <a:cs typeface="Calibri"/>
              <a:sym typeface="Calibri"/>
            </a:endParaRPr>
          </a:p>
        </p:txBody>
      </p:sp>
      <p:sp>
        <p:nvSpPr>
          <p:cNvPr id="200" name="Google Shape;200;g2533c5dba59_0_102"/>
          <p:cNvSpPr/>
          <p:nvPr/>
        </p:nvSpPr>
        <p:spPr>
          <a:xfrm>
            <a:off x="7134225" y="2824375"/>
            <a:ext cx="7491000" cy="2802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lang="en-US" sz="1900">
                <a:latin typeface="Rubik"/>
                <a:ea typeface="Rubik"/>
                <a:cs typeface="Rubik"/>
                <a:sym typeface="Rubik"/>
              </a:rPr>
              <a:t>•</a:t>
            </a:r>
            <a:r>
              <a:rPr b="1" lang="en-US" sz="1900">
                <a:latin typeface="Rubik"/>
                <a:ea typeface="Rubik"/>
                <a:cs typeface="Rubik"/>
                <a:sym typeface="Rubik"/>
              </a:rPr>
              <a:t> Módulo de autenticación de usuarios:</a:t>
            </a:r>
            <a:r>
              <a:rPr lang="en-US" sz="1900">
                <a:latin typeface="Rubik"/>
                <a:ea typeface="Rubik"/>
                <a:cs typeface="Rubik"/>
                <a:sym typeface="Rubik"/>
              </a:rPr>
              <a:t> Este módulo se encarga de gestionar la autenticación y el control de acceso de los usuarios</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lang="en-US" sz="1900">
                <a:latin typeface="Rubik"/>
                <a:ea typeface="Rubik"/>
                <a:cs typeface="Rubik"/>
                <a:sym typeface="Rubik"/>
              </a:rPr>
              <a:t>• </a:t>
            </a:r>
            <a:r>
              <a:rPr b="1" lang="en-US" sz="1900">
                <a:latin typeface="Rubik"/>
                <a:ea typeface="Rubik"/>
                <a:cs typeface="Rubik"/>
                <a:sym typeface="Rubik"/>
              </a:rPr>
              <a:t>Módulo de gestión de productos: </a:t>
            </a:r>
            <a:r>
              <a:rPr lang="en-US" sz="1900">
                <a:latin typeface="Rubik"/>
                <a:ea typeface="Rubik"/>
                <a:cs typeface="Rubik"/>
                <a:sym typeface="Rubik"/>
              </a:rPr>
              <a:t>Este módulo se ocupa de todas las operaciones relacionadas con la gestión de productos, como la creación, actualización y eliminación de productos.</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lang="en-US" sz="1900">
                <a:latin typeface="Rubik"/>
                <a:ea typeface="Rubik"/>
                <a:cs typeface="Rubik"/>
                <a:sym typeface="Rubik"/>
              </a:rPr>
              <a:t>• </a:t>
            </a:r>
            <a:r>
              <a:rPr b="1" lang="en-US" sz="1900">
                <a:latin typeface="Rubik"/>
                <a:ea typeface="Rubik"/>
                <a:cs typeface="Rubik"/>
                <a:sym typeface="Rubik"/>
              </a:rPr>
              <a:t>Módulo de procesamiento de pagos:</a:t>
            </a:r>
            <a:r>
              <a:rPr lang="en-US" sz="1900">
                <a:latin typeface="Rubik"/>
                <a:ea typeface="Rubik"/>
                <a:cs typeface="Rubik"/>
                <a:sym typeface="Rubik"/>
              </a:rPr>
              <a:t> Este módulo se encarga de manejar el proceso de pagos, la integración con proveedores de servicios de pago y la gestión de transacciones.</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lang="en-US" sz="1900">
                <a:latin typeface="Rubik"/>
                <a:ea typeface="Rubik"/>
                <a:cs typeface="Rubik"/>
                <a:sym typeface="Rubik"/>
              </a:rPr>
              <a:t>• </a:t>
            </a:r>
            <a:r>
              <a:rPr b="1" lang="en-US" sz="1900">
                <a:latin typeface="Rubik"/>
                <a:ea typeface="Rubik"/>
                <a:cs typeface="Rubik"/>
                <a:sym typeface="Rubik"/>
              </a:rPr>
              <a:t>Módulo de generación de informes: </a:t>
            </a:r>
            <a:r>
              <a:rPr lang="en-US" sz="1900">
                <a:latin typeface="Rubik"/>
                <a:ea typeface="Rubik"/>
                <a:cs typeface="Rubik"/>
                <a:sym typeface="Rubik"/>
              </a:rPr>
              <a:t>Este módulo se encarga de generar informes y</a:t>
            </a:r>
            <a:endParaRPr sz="1900">
              <a:latin typeface="Rubik"/>
              <a:ea typeface="Rubik"/>
              <a:cs typeface="Rubik"/>
              <a:sym typeface="Rubik"/>
            </a:endParaRPr>
          </a:p>
          <a:p>
            <a:pPr indent="0" lvl="0" marL="0" marR="0" rtl="0" algn="l">
              <a:lnSpc>
                <a:spcPct val="150000"/>
              </a:lnSpc>
              <a:spcBef>
                <a:spcPts val="0"/>
              </a:spcBef>
              <a:spcAft>
                <a:spcPts val="0"/>
              </a:spcAft>
              <a:buClr>
                <a:srgbClr val="000000"/>
              </a:buClr>
              <a:buSzPts val="2400"/>
              <a:buFont typeface="Rubik"/>
              <a:buNone/>
            </a:pPr>
            <a:r>
              <a:rPr lang="en-US" sz="1900">
                <a:latin typeface="Rubik"/>
                <a:ea typeface="Rubik"/>
                <a:cs typeface="Rubik"/>
                <a:sym typeface="Rubik"/>
              </a:rPr>
              <a:t>estadísticas sobre las ventas, los productos más vendidos, etc.</a:t>
            </a:r>
            <a:endParaRPr sz="1900">
              <a:latin typeface="Rubik"/>
              <a:ea typeface="Rubik"/>
              <a:cs typeface="Rubik"/>
              <a:sym typeface="Rubik"/>
            </a:endParaRPr>
          </a:p>
        </p:txBody>
      </p:sp>
      <p:sp>
        <p:nvSpPr>
          <p:cNvPr id="201" name="Google Shape;201;g2533c5dba59_0_102"/>
          <p:cNvSpPr/>
          <p:nvPr/>
        </p:nvSpPr>
        <p:spPr>
          <a:xfrm>
            <a:off x="600075" y="612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202" name="Google Shape;202;g2533c5dba59_0_102"/>
          <p:cNvSpPr/>
          <p:nvPr/>
        </p:nvSpPr>
        <p:spPr>
          <a:xfrm>
            <a:off x="12925425" y="612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lang="en-US" sz="1800">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203" name="Google Shape;203;g2533c5dba59_0_102"/>
          <p:cNvSpPr/>
          <p:nvPr/>
        </p:nvSpPr>
        <p:spPr>
          <a:xfrm>
            <a:off x="7134225" y="1038825"/>
            <a:ext cx="4171500" cy="409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lang="en-US" sz="2700">
                <a:solidFill>
                  <a:srgbClr val="0473FF"/>
                </a:solidFill>
                <a:latin typeface="Rubik"/>
                <a:ea typeface="Rubik"/>
                <a:cs typeface="Rubik"/>
                <a:sym typeface="Rubik"/>
              </a:rPr>
              <a:t>1.1: Modularización</a:t>
            </a:r>
            <a:endParaRPr sz="2700">
              <a:solidFill>
                <a:srgbClr val="0473FF"/>
              </a:solidFill>
              <a:latin typeface="Rubik"/>
              <a:ea typeface="Rubik"/>
              <a:cs typeface="Rubik"/>
              <a:sym typeface="Rubik"/>
            </a:endParaRPr>
          </a:p>
          <a:p>
            <a:pPr indent="0" lvl="0" marL="0" marR="0" rtl="0" algn="l">
              <a:lnSpc>
                <a:spcPct val="120000"/>
              </a:lnSpc>
              <a:spcBef>
                <a:spcPts val="0"/>
              </a:spcBef>
              <a:spcAft>
                <a:spcPts val="0"/>
              </a:spcAft>
              <a:buClr>
                <a:schemeClr val="dk1"/>
              </a:buClr>
              <a:buSzPts val="1100"/>
              <a:buFont typeface="Arial"/>
              <a:buNone/>
            </a:pPr>
            <a:r>
              <a:t/>
            </a:r>
            <a:endParaRPr sz="2700">
              <a:solidFill>
                <a:srgbClr val="0473FF"/>
              </a:solidFill>
              <a:latin typeface="Rubik"/>
              <a:ea typeface="Rubik"/>
              <a:cs typeface="Rubik"/>
              <a:sym typeface="Rubik"/>
            </a:endParaRPr>
          </a:p>
          <a:p>
            <a:pPr indent="0" lvl="0" marL="0" marR="0" rtl="0" algn="l">
              <a:lnSpc>
                <a:spcPct val="120000"/>
              </a:lnSpc>
              <a:spcBef>
                <a:spcPts val="0"/>
              </a:spcBef>
              <a:spcAft>
                <a:spcPts val="0"/>
              </a:spcAft>
              <a:buClr>
                <a:srgbClr val="0473FF"/>
              </a:buClr>
              <a:buSzPts val="2700"/>
              <a:buFont typeface="Rubik"/>
              <a:buNone/>
            </a:pPr>
            <a:r>
              <a:t/>
            </a:r>
            <a:endParaRPr sz="2700">
              <a:solidFill>
                <a:srgbClr val="0473FF"/>
              </a:solidFill>
              <a:latin typeface="Rubik"/>
              <a:ea typeface="Rubik"/>
              <a:cs typeface="Rubik"/>
              <a:sym typeface="Rubik"/>
            </a:endParaRPr>
          </a:p>
        </p:txBody>
      </p:sp>
      <p:sp>
        <p:nvSpPr>
          <p:cNvPr id="204" name="Google Shape;204;g2533c5dba59_0_102"/>
          <p:cNvSpPr/>
          <p:nvPr/>
        </p:nvSpPr>
        <p:spPr>
          <a:xfrm>
            <a:off x="1335950" y="3267700"/>
            <a:ext cx="4050900" cy="25401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lang="en-US" sz="4800">
                <a:solidFill>
                  <a:schemeClr val="lt1"/>
                </a:solidFill>
                <a:latin typeface="Rubik SemiBold"/>
                <a:ea typeface="Rubik SemiBold"/>
                <a:cs typeface="Rubik SemiBold"/>
                <a:sym typeface="Rubik SemiBold"/>
              </a:rPr>
              <a:t>Sistema de comercio electrónico:</a:t>
            </a:r>
            <a:endParaRPr b="1" sz="48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sz="48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sz="4800">
              <a:solidFill>
                <a:schemeClr val="lt1"/>
              </a:solidFill>
              <a:latin typeface="Rubik SemiBold"/>
              <a:ea typeface="Rubik SemiBold"/>
              <a:cs typeface="Rubik SemiBold"/>
              <a:sym typeface="Rubik SemiBold"/>
            </a:endParaRPr>
          </a:p>
        </p:txBody>
      </p:sp>
      <p:pic>
        <p:nvPicPr>
          <p:cNvPr descr="preencoded.png" id="205" name="Google Shape;205;g2533c5dba59_0_102"/>
          <p:cNvPicPr preferRelativeResize="0"/>
          <p:nvPr/>
        </p:nvPicPr>
        <p:blipFill rotWithShape="1">
          <a:blip r:embed="rId10">
            <a:alphaModFix/>
          </a:blip>
          <a:srcRect b="0" l="0" r="0" t="0"/>
          <a:stretch/>
        </p:blipFill>
        <p:spPr>
          <a:xfrm>
            <a:off x="983444" y="8361243"/>
            <a:ext cx="924981" cy="930307"/>
          </a:xfrm>
          <a:prstGeom prst="rect">
            <a:avLst/>
          </a:prstGeom>
          <a:noFill/>
          <a:ln>
            <a:noFill/>
          </a:ln>
        </p:spPr>
      </p:pic>
      <p:pic>
        <p:nvPicPr>
          <p:cNvPr descr="preencoded.png" id="206" name="Google Shape;206;g2533c5dba59_0_102"/>
          <p:cNvPicPr preferRelativeResize="0"/>
          <p:nvPr/>
        </p:nvPicPr>
        <p:blipFill rotWithShape="1">
          <a:blip r:embed="rId11">
            <a:alphaModFix/>
          </a:blip>
          <a:srcRect b="0" l="0" r="0" t="0"/>
          <a:stretch/>
        </p:blipFill>
        <p:spPr>
          <a:xfrm>
            <a:off x="300925" y="7590150"/>
            <a:ext cx="1427519" cy="14399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1" name="Shape 211"/>
        <p:cNvGrpSpPr/>
        <p:nvPr/>
      </p:nvGrpSpPr>
      <p:grpSpPr>
        <a:xfrm>
          <a:off x="0" y="0"/>
          <a:ext cx="0" cy="0"/>
          <a:chOff x="0" y="0"/>
          <a:chExt cx="0" cy="0"/>
        </a:xfrm>
      </p:grpSpPr>
      <p:pic>
        <p:nvPicPr>
          <p:cNvPr descr="preencoded.png" id="212" name="Google Shape;212;g2533c5dba59_0_125"/>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213" name="Google Shape;213;g2533c5dba59_0_125"/>
          <p:cNvPicPr preferRelativeResize="0"/>
          <p:nvPr/>
        </p:nvPicPr>
        <p:blipFill rotWithShape="1">
          <a:blip r:embed="rId4">
            <a:alphaModFix amt="50000"/>
          </a:blip>
          <a:srcRect b="0" l="0" r="0" t="0"/>
          <a:stretch/>
        </p:blipFill>
        <p:spPr>
          <a:xfrm>
            <a:off x="0" y="13711"/>
            <a:ext cx="6038248" cy="9525000"/>
          </a:xfrm>
          <a:prstGeom prst="rect">
            <a:avLst/>
          </a:prstGeom>
          <a:noFill/>
          <a:ln>
            <a:noFill/>
          </a:ln>
        </p:spPr>
      </p:pic>
      <p:pic>
        <p:nvPicPr>
          <p:cNvPr descr="preencoded.png" id="214" name="Google Shape;214;g2533c5dba59_0_125"/>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215" name="Google Shape;215;g2533c5dba59_0_125"/>
          <p:cNvPicPr preferRelativeResize="0"/>
          <p:nvPr/>
        </p:nvPicPr>
        <p:blipFill rotWithShape="1">
          <a:blip r:embed="rId6">
            <a:alphaModFix/>
          </a:blip>
          <a:srcRect b="0" l="0" r="0" t="0"/>
          <a:stretch/>
        </p:blipFill>
        <p:spPr>
          <a:xfrm>
            <a:off x="14408530" y="8908293"/>
            <a:ext cx="518450" cy="518452"/>
          </a:xfrm>
          <a:prstGeom prst="rect">
            <a:avLst/>
          </a:prstGeom>
          <a:noFill/>
          <a:ln>
            <a:noFill/>
          </a:ln>
        </p:spPr>
      </p:pic>
      <p:pic>
        <p:nvPicPr>
          <p:cNvPr descr="preencoded.png" id="216" name="Google Shape;216;g2533c5dba59_0_125"/>
          <p:cNvPicPr preferRelativeResize="0"/>
          <p:nvPr/>
        </p:nvPicPr>
        <p:blipFill rotWithShape="1">
          <a:blip r:embed="rId7">
            <a:alphaModFix/>
          </a:blip>
          <a:srcRect b="0" l="0" r="0" t="0"/>
          <a:stretch/>
        </p:blipFill>
        <p:spPr>
          <a:xfrm>
            <a:off x="13791972" y="8908293"/>
            <a:ext cx="518450" cy="518452"/>
          </a:xfrm>
          <a:prstGeom prst="rect">
            <a:avLst/>
          </a:prstGeom>
          <a:noFill/>
          <a:ln>
            <a:noFill/>
          </a:ln>
        </p:spPr>
      </p:pic>
      <p:pic>
        <p:nvPicPr>
          <p:cNvPr descr="preencoded.png" id="217" name="Google Shape;217;g2533c5dba59_0_125"/>
          <p:cNvPicPr preferRelativeResize="0"/>
          <p:nvPr/>
        </p:nvPicPr>
        <p:blipFill rotWithShape="1">
          <a:blip r:embed="rId8">
            <a:alphaModFix/>
          </a:blip>
          <a:srcRect b="0" l="0" r="0" t="0"/>
          <a:stretch/>
        </p:blipFill>
        <p:spPr>
          <a:xfrm>
            <a:off x="13175433" y="8908293"/>
            <a:ext cx="518450" cy="518452"/>
          </a:xfrm>
          <a:prstGeom prst="rect">
            <a:avLst/>
          </a:prstGeom>
          <a:noFill/>
          <a:ln>
            <a:noFill/>
          </a:ln>
        </p:spPr>
      </p:pic>
      <p:pic>
        <p:nvPicPr>
          <p:cNvPr descr="preencoded.png" id="218" name="Google Shape;218;g2533c5dba59_0_125"/>
          <p:cNvPicPr preferRelativeResize="0"/>
          <p:nvPr/>
        </p:nvPicPr>
        <p:blipFill rotWithShape="1">
          <a:blip r:embed="rId9">
            <a:alphaModFix/>
          </a:blip>
          <a:srcRect b="0" l="0" r="0" t="0"/>
          <a:stretch/>
        </p:blipFill>
        <p:spPr>
          <a:xfrm>
            <a:off x="614729" y="319088"/>
            <a:ext cx="14010544" cy="17818"/>
          </a:xfrm>
          <a:prstGeom prst="rect">
            <a:avLst/>
          </a:prstGeom>
          <a:noFill/>
          <a:ln>
            <a:noFill/>
          </a:ln>
        </p:spPr>
      </p:pic>
      <p:sp>
        <p:nvSpPr>
          <p:cNvPr id="219" name="Google Shape;219;g2533c5dba59_0_125"/>
          <p:cNvSpPr/>
          <p:nvPr/>
        </p:nvSpPr>
        <p:spPr>
          <a:xfrm>
            <a:off x="6905625" y="1238900"/>
            <a:ext cx="8051100" cy="733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lang="en-US" sz="3400">
                <a:solidFill>
                  <a:srgbClr val="0071FF"/>
                </a:solidFill>
                <a:latin typeface="Rubik SemiBold"/>
                <a:ea typeface="Rubik SemiBold"/>
                <a:cs typeface="Rubik SemiBold"/>
                <a:sym typeface="Rubik SemiBold"/>
              </a:rPr>
              <a:t>Ejemplos prácticos de Abstracción </a:t>
            </a:r>
            <a:endParaRPr b="1" sz="3400">
              <a:solidFill>
                <a:srgbClr val="0071FF"/>
              </a:solidFill>
              <a:latin typeface="Rubik SemiBold"/>
              <a:ea typeface="Rubik SemiBold"/>
              <a:cs typeface="Rubik SemiBold"/>
              <a:sym typeface="Rubik SemiBold"/>
            </a:endParaRPr>
          </a:p>
        </p:txBody>
      </p:sp>
      <p:sp>
        <p:nvSpPr>
          <p:cNvPr id="220" name="Google Shape;220;g2533c5dba59_0_125"/>
          <p:cNvSpPr/>
          <p:nvPr/>
        </p:nvSpPr>
        <p:spPr>
          <a:xfrm>
            <a:off x="6905625" y="1820000"/>
            <a:ext cx="7491000" cy="2802900"/>
          </a:xfrm>
          <a:prstGeom prst="rect">
            <a:avLst/>
          </a:prstGeom>
          <a:noFill/>
          <a:ln>
            <a:noFill/>
          </a:ln>
        </p:spPr>
        <p:txBody>
          <a:bodyPr anchorCtr="0" anchor="t" bIns="0" lIns="0" spcFirstLastPara="1" rIns="0" wrap="square" tIns="0">
            <a:noAutofit/>
          </a:bodyPr>
          <a:lstStyle/>
          <a:p>
            <a:pPr indent="-349250" lvl="0" marL="457200" marR="0" rtl="0" algn="l">
              <a:lnSpc>
                <a:spcPct val="150000"/>
              </a:lnSpc>
              <a:spcBef>
                <a:spcPts val="0"/>
              </a:spcBef>
              <a:spcAft>
                <a:spcPts val="0"/>
              </a:spcAft>
              <a:buSzPts val="1900"/>
              <a:buFont typeface="Rubik"/>
              <a:buChar char="●"/>
            </a:pPr>
            <a:r>
              <a:rPr b="1" lang="en-US" sz="1900">
                <a:latin typeface="Rubik"/>
                <a:ea typeface="Rubik"/>
                <a:cs typeface="Rubik"/>
                <a:sym typeface="Rubik"/>
              </a:rPr>
              <a:t>Base de datos relacional y la abstracción de consultas: </a:t>
            </a:r>
            <a:br>
              <a:rPr b="1" lang="en-US" sz="1900">
                <a:latin typeface="Rubik"/>
                <a:ea typeface="Rubik"/>
                <a:cs typeface="Rubik"/>
                <a:sym typeface="Rubik"/>
              </a:rPr>
            </a:br>
            <a:r>
              <a:rPr lang="en-US" sz="1900">
                <a:latin typeface="Rubik"/>
                <a:ea typeface="Rubik"/>
                <a:cs typeface="Rubik"/>
                <a:sym typeface="Rubik"/>
              </a:rPr>
              <a:t>En lugar de preocuparse por los detalles de cómo se</a:t>
            </a:r>
            <a:endParaRPr sz="1900">
              <a:latin typeface="Rubik"/>
              <a:ea typeface="Rubik"/>
              <a:cs typeface="Rubik"/>
              <a:sym typeface="Rubik"/>
            </a:endParaRPr>
          </a:p>
          <a:p>
            <a:pPr indent="0" lvl="0" marL="457200" marR="0" rtl="0" algn="l">
              <a:lnSpc>
                <a:spcPct val="150000"/>
              </a:lnSpc>
              <a:spcBef>
                <a:spcPts val="0"/>
              </a:spcBef>
              <a:spcAft>
                <a:spcPts val="0"/>
              </a:spcAft>
              <a:buNone/>
            </a:pPr>
            <a:r>
              <a:rPr lang="en-US" sz="1900">
                <a:latin typeface="Rubik"/>
                <a:ea typeface="Rubik"/>
                <a:cs typeface="Rubik"/>
                <a:sym typeface="Rubik"/>
              </a:rPr>
              <a:t>Almacenan y se acceden a los datos en la base de datos, los usuarios pueden utilizar un lenguaje de consulta (como SQL) que proporciona una abstracción de alto nivel para interactuar con la base de datos. Esto permite a los usuarios centrarse en la lógica de negocio y no en los detalles de implementación de la base de datos.</a:t>
            </a:r>
            <a:endParaRPr sz="1900">
              <a:latin typeface="Rubik"/>
              <a:ea typeface="Rubik"/>
              <a:cs typeface="Rubik"/>
              <a:sym typeface="Rubik"/>
            </a:endParaRPr>
          </a:p>
          <a:p>
            <a:pPr indent="-349250" lvl="0" marL="457200" marR="0" rtl="0" algn="l">
              <a:lnSpc>
                <a:spcPct val="150000"/>
              </a:lnSpc>
              <a:spcBef>
                <a:spcPts val="0"/>
              </a:spcBef>
              <a:spcAft>
                <a:spcPts val="0"/>
              </a:spcAft>
              <a:buSzPts val="1900"/>
              <a:buFont typeface="Rubik"/>
              <a:buChar char="●"/>
            </a:pPr>
            <a:r>
              <a:rPr b="1" lang="en-US" sz="1900">
                <a:latin typeface="Rubik"/>
                <a:ea typeface="Rubik"/>
                <a:cs typeface="Rubik"/>
                <a:sym typeface="Rubik"/>
              </a:rPr>
              <a:t>Framework de desarrollo web y la abstracción de enrutamiento:</a:t>
            </a:r>
            <a:r>
              <a:rPr lang="en-US" sz="1900">
                <a:latin typeface="Rubik"/>
                <a:ea typeface="Rubik"/>
                <a:cs typeface="Rubik"/>
                <a:sym typeface="Rubik"/>
              </a:rPr>
              <a:t> </a:t>
            </a:r>
            <a:br>
              <a:rPr lang="en-US" sz="1900">
                <a:latin typeface="Rubik"/>
                <a:ea typeface="Rubik"/>
                <a:cs typeface="Rubik"/>
                <a:sym typeface="Rubik"/>
              </a:rPr>
            </a:br>
            <a:r>
              <a:rPr lang="en-US" sz="1900">
                <a:latin typeface="Rubik"/>
                <a:ea typeface="Rubik"/>
                <a:cs typeface="Rubik"/>
                <a:sym typeface="Rubik"/>
              </a:rPr>
              <a:t>En lugar de tener que manejar manualmente las rutas y</a:t>
            </a:r>
            <a:endParaRPr sz="1900">
              <a:latin typeface="Rubik"/>
              <a:ea typeface="Rubik"/>
              <a:cs typeface="Rubik"/>
              <a:sym typeface="Rubik"/>
            </a:endParaRPr>
          </a:p>
          <a:p>
            <a:pPr indent="0" lvl="0" marL="457200" marR="0" rtl="0" algn="l">
              <a:lnSpc>
                <a:spcPct val="150000"/>
              </a:lnSpc>
              <a:spcBef>
                <a:spcPts val="0"/>
              </a:spcBef>
              <a:spcAft>
                <a:spcPts val="0"/>
              </a:spcAft>
              <a:buNone/>
            </a:pPr>
            <a:r>
              <a:rPr lang="en-US" sz="1900">
                <a:latin typeface="Rubik"/>
                <a:ea typeface="Rubik"/>
                <a:cs typeface="Rubik"/>
                <a:sym typeface="Rubik"/>
              </a:rPr>
              <a:t>los controladores en un framework de desarrollo web, este proporciona una abstracción que permite a los desarrolladores definir rutas y controladores de manera más declarativa. Esto los detalles de implementación de cómo se manejan las solicitudes y las rutas, simplificando el desarrollo y promoviendo la modularidad.</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sz="1900">
              <a:latin typeface="Rubik"/>
              <a:ea typeface="Rubik"/>
              <a:cs typeface="Rubik"/>
              <a:sym typeface="Rubik"/>
            </a:endParaRPr>
          </a:p>
        </p:txBody>
      </p:sp>
      <p:sp>
        <p:nvSpPr>
          <p:cNvPr id="221" name="Google Shape;221;g2533c5dba59_0_125"/>
          <p:cNvSpPr/>
          <p:nvPr/>
        </p:nvSpPr>
        <p:spPr>
          <a:xfrm>
            <a:off x="600075" y="3838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222" name="Google Shape;222;g2533c5dba59_0_125"/>
          <p:cNvSpPr/>
          <p:nvPr/>
        </p:nvSpPr>
        <p:spPr>
          <a:xfrm>
            <a:off x="12925425" y="3838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lang="en-US" sz="1800">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223" name="Google Shape;223;g2533c5dba59_0_125"/>
          <p:cNvSpPr/>
          <p:nvPr/>
        </p:nvSpPr>
        <p:spPr>
          <a:xfrm>
            <a:off x="6905625" y="734025"/>
            <a:ext cx="4171500" cy="409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lang="en-US" sz="2700">
                <a:solidFill>
                  <a:srgbClr val="0473FF"/>
                </a:solidFill>
                <a:latin typeface="Rubik"/>
                <a:ea typeface="Rubik"/>
                <a:cs typeface="Rubik"/>
                <a:sym typeface="Rubik"/>
              </a:rPr>
              <a:t>1.2: Abstracción</a:t>
            </a:r>
            <a:endParaRPr sz="2700">
              <a:solidFill>
                <a:srgbClr val="0473FF"/>
              </a:solidFill>
              <a:latin typeface="Rubik"/>
              <a:ea typeface="Rubik"/>
              <a:cs typeface="Rubik"/>
              <a:sym typeface="Rubik"/>
            </a:endParaRPr>
          </a:p>
          <a:p>
            <a:pPr indent="0" lvl="0" marL="0" marR="0" rtl="0" algn="l">
              <a:lnSpc>
                <a:spcPct val="120000"/>
              </a:lnSpc>
              <a:spcBef>
                <a:spcPts val="0"/>
              </a:spcBef>
              <a:spcAft>
                <a:spcPts val="0"/>
              </a:spcAft>
              <a:buClr>
                <a:schemeClr val="dk1"/>
              </a:buClr>
              <a:buSzPts val="1100"/>
              <a:buFont typeface="Arial"/>
              <a:buNone/>
            </a:pPr>
            <a:r>
              <a:t/>
            </a:r>
            <a:endParaRPr sz="2700">
              <a:solidFill>
                <a:srgbClr val="0473FF"/>
              </a:solidFill>
              <a:latin typeface="Rubik"/>
              <a:ea typeface="Rubik"/>
              <a:cs typeface="Rubik"/>
              <a:sym typeface="Rubik"/>
            </a:endParaRPr>
          </a:p>
          <a:p>
            <a:pPr indent="0" lvl="0" marL="0" marR="0" rtl="0" algn="l">
              <a:lnSpc>
                <a:spcPct val="120000"/>
              </a:lnSpc>
              <a:spcBef>
                <a:spcPts val="0"/>
              </a:spcBef>
              <a:spcAft>
                <a:spcPts val="0"/>
              </a:spcAft>
              <a:buClr>
                <a:srgbClr val="0473FF"/>
              </a:buClr>
              <a:buSzPts val="2700"/>
              <a:buFont typeface="Rubik"/>
              <a:buNone/>
            </a:pPr>
            <a:r>
              <a:t/>
            </a:r>
            <a:endParaRPr sz="2700">
              <a:solidFill>
                <a:srgbClr val="0473FF"/>
              </a:solidFill>
              <a:latin typeface="Rubik"/>
              <a:ea typeface="Rubik"/>
              <a:cs typeface="Rubik"/>
              <a:sym typeface="Rubik"/>
            </a:endParaRPr>
          </a:p>
        </p:txBody>
      </p:sp>
      <p:sp>
        <p:nvSpPr>
          <p:cNvPr id="224" name="Google Shape;224;g2533c5dba59_0_125"/>
          <p:cNvSpPr/>
          <p:nvPr/>
        </p:nvSpPr>
        <p:spPr>
          <a:xfrm>
            <a:off x="190875" y="3008725"/>
            <a:ext cx="5808900" cy="25401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lang="en-US" sz="2900">
                <a:solidFill>
                  <a:schemeClr val="lt1"/>
                </a:solidFill>
                <a:latin typeface="Rubik SemiBold"/>
                <a:ea typeface="Rubik SemiBold"/>
                <a:cs typeface="Rubik SemiBold"/>
                <a:sym typeface="Rubik SemiBold"/>
              </a:rPr>
              <a:t>Cómo la </a:t>
            </a:r>
            <a:r>
              <a:rPr b="1" i="1" lang="en-US" sz="2900" u="sng">
                <a:solidFill>
                  <a:schemeClr val="lt1"/>
                </a:solidFill>
                <a:latin typeface="Rubik SemiBold"/>
                <a:ea typeface="Rubik SemiBold"/>
                <a:cs typeface="Rubik SemiBold"/>
                <a:sym typeface="Rubik SemiBold"/>
              </a:rPr>
              <a:t>abstracción</a:t>
            </a:r>
            <a:r>
              <a:rPr b="1" i="1" lang="en-US" sz="2900">
                <a:solidFill>
                  <a:schemeClr val="lt1"/>
                </a:solidFill>
                <a:latin typeface="Rubik SemiBold"/>
                <a:ea typeface="Rubik SemiBold"/>
                <a:cs typeface="Rubik SemiBold"/>
                <a:sym typeface="Rubik SemiBold"/>
              </a:rPr>
              <a:t> </a:t>
            </a:r>
            <a:r>
              <a:rPr b="1" lang="en-US" sz="2900">
                <a:solidFill>
                  <a:schemeClr val="lt1"/>
                </a:solidFill>
                <a:latin typeface="Rubik SemiBold"/>
                <a:ea typeface="Rubik SemiBold"/>
                <a:cs typeface="Rubik SemiBold"/>
                <a:sym typeface="Rubik SemiBold"/>
              </a:rPr>
              <a:t>puede simplificar sistemas complejos y promover la </a:t>
            </a:r>
            <a:r>
              <a:rPr b="1" i="1" lang="en-US" sz="2900" u="sng">
                <a:solidFill>
                  <a:schemeClr val="lt1"/>
                </a:solidFill>
                <a:latin typeface="Rubik SemiBold"/>
                <a:ea typeface="Rubik SemiBold"/>
                <a:cs typeface="Rubik SemiBold"/>
                <a:sym typeface="Rubik SemiBold"/>
              </a:rPr>
              <a:t>modularidad</a:t>
            </a:r>
            <a:r>
              <a:rPr lang="en-US" sz="2900">
                <a:solidFill>
                  <a:schemeClr val="lt1"/>
                </a:solidFill>
                <a:latin typeface="Rubik"/>
                <a:ea typeface="Rubik"/>
                <a:cs typeface="Rubik"/>
                <a:sym typeface="Rubik"/>
              </a:rPr>
              <a:t> </a:t>
            </a:r>
            <a:r>
              <a:rPr b="1" lang="en-US" sz="2900">
                <a:solidFill>
                  <a:schemeClr val="lt1"/>
                </a:solidFill>
                <a:latin typeface="Rubik SemiBold"/>
                <a:ea typeface="Rubik SemiBold"/>
                <a:cs typeface="Rubik SemiBold"/>
                <a:sym typeface="Rubik SemiBold"/>
              </a:rPr>
              <a:t>al ocultar los detalles de implementación y mostrar solo las características esenciales:</a:t>
            </a:r>
            <a:endParaRPr b="1" sz="29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sz="33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sz="3300">
              <a:solidFill>
                <a:schemeClr val="lt1"/>
              </a:solidFill>
              <a:latin typeface="Rubik SemiBold"/>
              <a:ea typeface="Rubik SemiBold"/>
              <a:cs typeface="Rubik SemiBold"/>
              <a:sym typeface="Rubik SemiBold"/>
            </a:endParaRPr>
          </a:p>
        </p:txBody>
      </p:sp>
      <p:pic>
        <p:nvPicPr>
          <p:cNvPr descr="preencoded.png" id="225" name="Google Shape;225;g2533c5dba59_0_125"/>
          <p:cNvPicPr preferRelativeResize="0"/>
          <p:nvPr/>
        </p:nvPicPr>
        <p:blipFill rotWithShape="1">
          <a:blip r:embed="rId10">
            <a:alphaModFix/>
          </a:blip>
          <a:srcRect b="0" l="0" r="0" t="0"/>
          <a:stretch/>
        </p:blipFill>
        <p:spPr>
          <a:xfrm>
            <a:off x="983444" y="8361243"/>
            <a:ext cx="924981" cy="930307"/>
          </a:xfrm>
          <a:prstGeom prst="rect">
            <a:avLst/>
          </a:prstGeom>
          <a:noFill/>
          <a:ln>
            <a:noFill/>
          </a:ln>
        </p:spPr>
      </p:pic>
      <p:pic>
        <p:nvPicPr>
          <p:cNvPr descr="preencoded.png" id="226" name="Google Shape;226;g2533c5dba59_0_125"/>
          <p:cNvPicPr preferRelativeResize="0"/>
          <p:nvPr/>
        </p:nvPicPr>
        <p:blipFill rotWithShape="1">
          <a:blip r:embed="rId11">
            <a:alphaModFix/>
          </a:blip>
          <a:srcRect b="0" l="0" r="0" t="0"/>
          <a:stretch/>
        </p:blipFill>
        <p:spPr>
          <a:xfrm>
            <a:off x="300925" y="7590150"/>
            <a:ext cx="1427519" cy="14399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1" name="Shape 231"/>
        <p:cNvGrpSpPr/>
        <p:nvPr/>
      </p:nvGrpSpPr>
      <p:grpSpPr>
        <a:xfrm>
          <a:off x="0" y="0"/>
          <a:ext cx="0" cy="0"/>
          <a:chOff x="0" y="0"/>
          <a:chExt cx="0" cy="0"/>
        </a:xfrm>
      </p:grpSpPr>
      <p:pic>
        <p:nvPicPr>
          <p:cNvPr descr="preencoded.png" id="232" name="Google Shape;232;g2525281d56f_0_32"/>
          <p:cNvPicPr preferRelativeResize="0"/>
          <p:nvPr/>
        </p:nvPicPr>
        <p:blipFill rotWithShape="1">
          <a:blip r:embed="rId3">
            <a:alphaModFix/>
          </a:blip>
          <a:srcRect b="0" l="0" r="0" t="0"/>
          <a:stretch/>
        </p:blipFill>
        <p:spPr>
          <a:xfrm>
            <a:off x="7620000" y="0"/>
            <a:ext cx="7620000" cy="9525000"/>
          </a:xfrm>
          <a:prstGeom prst="rect">
            <a:avLst/>
          </a:prstGeom>
          <a:noFill/>
          <a:ln>
            <a:noFill/>
          </a:ln>
        </p:spPr>
      </p:pic>
      <p:pic>
        <p:nvPicPr>
          <p:cNvPr descr="preencoded.png" id="233" name="Google Shape;233;g2525281d56f_0_32"/>
          <p:cNvPicPr preferRelativeResize="0"/>
          <p:nvPr/>
        </p:nvPicPr>
        <p:blipFill rotWithShape="1">
          <a:blip r:embed="rId4">
            <a:alphaModFix amt="50000"/>
          </a:blip>
          <a:srcRect b="0" l="0" r="0" t="0"/>
          <a:stretch/>
        </p:blipFill>
        <p:spPr>
          <a:xfrm>
            <a:off x="7620000" y="0"/>
            <a:ext cx="7620000" cy="9525000"/>
          </a:xfrm>
          <a:prstGeom prst="rect">
            <a:avLst/>
          </a:prstGeom>
          <a:noFill/>
          <a:ln>
            <a:noFill/>
          </a:ln>
        </p:spPr>
      </p:pic>
      <p:pic>
        <p:nvPicPr>
          <p:cNvPr descr="preencoded.png" id="234" name="Google Shape;234;g2525281d56f_0_32"/>
          <p:cNvPicPr preferRelativeResize="0"/>
          <p:nvPr/>
        </p:nvPicPr>
        <p:blipFill rotWithShape="1">
          <a:blip r:embed="rId5">
            <a:alphaModFix/>
          </a:blip>
          <a:srcRect b="0" l="0" r="0" t="0"/>
          <a:stretch/>
        </p:blipFill>
        <p:spPr>
          <a:xfrm>
            <a:off x="2498622" y="7082005"/>
            <a:ext cx="518450" cy="518452"/>
          </a:xfrm>
          <a:prstGeom prst="rect">
            <a:avLst/>
          </a:prstGeom>
          <a:noFill/>
          <a:ln>
            <a:noFill/>
          </a:ln>
        </p:spPr>
      </p:pic>
      <p:pic>
        <p:nvPicPr>
          <p:cNvPr descr="preencoded.png" id="235" name="Google Shape;235;g2525281d56f_0_32"/>
          <p:cNvPicPr preferRelativeResize="0"/>
          <p:nvPr/>
        </p:nvPicPr>
        <p:blipFill rotWithShape="1">
          <a:blip r:embed="rId6">
            <a:alphaModFix/>
          </a:blip>
          <a:srcRect b="0" l="0" r="0" t="0"/>
          <a:stretch/>
        </p:blipFill>
        <p:spPr>
          <a:xfrm>
            <a:off x="1884922" y="7082005"/>
            <a:ext cx="518450" cy="518452"/>
          </a:xfrm>
          <a:prstGeom prst="rect">
            <a:avLst/>
          </a:prstGeom>
          <a:noFill/>
          <a:ln>
            <a:noFill/>
          </a:ln>
        </p:spPr>
      </p:pic>
      <p:pic>
        <p:nvPicPr>
          <p:cNvPr descr="preencoded.png" id="236" name="Google Shape;236;g2525281d56f_0_32"/>
          <p:cNvPicPr preferRelativeResize="0"/>
          <p:nvPr/>
        </p:nvPicPr>
        <p:blipFill rotWithShape="1">
          <a:blip r:embed="rId7">
            <a:alphaModFix/>
          </a:blip>
          <a:srcRect b="0" l="0" r="0" t="0"/>
          <a:stretch/>
        </p:blipFill>
        <p:spPr>
          <a:xfrm>
            <a:off x="1271222" y="7082005"/>
            <a:ext cx="518450" cy="518452"/>
          </a:xfrm>
          <a:prstGeom prst="rect">
            <a:avLst/>
          </a:prstGeom>
          <a:noFill/>
          <a:ln>
            <a:noFill/>
          </a:ln>
        </p:spPr>
      </p:pic>
      <p:sp>
        <p:nvSpPr>
          <p:cNvPr id="237" name="Google Shape;237;g2525281d56f_0_32"/>
          <p:cNvSpPr/>
          <p:nvPr/>
        </p:nvSpPr>
        <p:spPr>
          <a:xfrm>
            <a:off x="659300" y="1816850"/>
            <a:ext cx="6421500" cy="1467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71FF"/>
              </a:buClr>
              <a:buSzPts val="4800"/>
              <a:buFont typeface="Rubik SemiBold"/>
              <a:buNone/>
            </a:pPr>
            <a:r>
              <a:rPr b="1" i="0" lang="en-US" sz="4800" u="none" cap="none" strike="noStrike">
                <a:solidFill>
                  <a:srgbClr val="0071FF"/>
                </a:solidFill>
                <a:latin typeface="Rubik SemiBold"/>
                <a:ea typeface="Rubik SemiBold"/>
                <a:cs typeface="Rubik SemiBold"/>
                <a:sym typeface="Rubik SemiBold"/>
              </a:rPr>
              <a:t>1.3: Capas</a:t>
            </a:r>
            <a:endParaRPr b="1" i="0" sz="4800" u="none" cap="none" strike="noStrike">
              <a:solidFill>
                <a:schemeClr val="dk1"/>
              </a:solidFill>
              <a:latin typeface="Calibri"/>
              <a:ea typeface="Calibri"/>
              <a:cs typeface="Calibri"/>
              <a:sym typeface="Calibri"/>
            </a:endParaRPr>
          </a:p>
        </p:txBody>
      </p:sp>
      <p:sp>
        <p:nvSpPr>
          <p:cNvPr id="238" name="Google Shape;238;g2525281d56f_0_32"/>
          <p:cNvSpPr/>
          <p:nvPr/>
        </p:nvSpPr>
        <p:spPr>
          <a:xfrm>
            <a:off x="659300" y="3621825"/>
            <a:ext cx="6100500" cy="3261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2400" u="none" cap="none" strike="noStrike">
                <a:solidFill>
                  <a:srgbClr val="000000"/>
                </a:solidFill>
                <a:latin typeface="Rubik"/>
                <a:ea typeface="Rubik"/>
                <a:cs typeface="Rubik"/>
                <a:sym typeface="Rubik"/>
              </a:rPr>
              <a:t>Al organizar el sistema en capas, cada capa proporciona un conjunto</a:t>
            </a:r>
            <a:endParaRPr b="0" i="0" sz="24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b="0" i="0" lang="en-US" sz="2400" u="none" cap="none" strike="noStrike">
                <a:solidFill>
                  <a:srgbClr val="000000"/>
                </a:solidFill>
                <a:latin typeface="Rubik"/>
                <a:ea typeface="Rubik"/>
                <a:cs typeface="Rubik"/>
                <a:sym typeface="Rubik"/>
              </a:rPr>
              <a:t>específico de funcionalidades que promueve la separación de</a:t>
            </a:r>
            <a:endParaRPr b="0" i="0" sz="24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b="0" i="0" lang="en-US" sz="2400" u="none" cap="none" strike="noStrike">
                <a:solidFill>
                  <a:srgbClr val="000000"/>
                </a:solidFill>
                <a:latin typeface="Rubik"/>
                <a:ea typeface="Rubik"/>
                <a:cs typeface="Rubik"/>
                <a:sym typeface="Rubik"/>
              </a:rPr>
              <a:t>preocupaciones y mejora la capacidad de mantenimiento.</a:t>
            </a:r>
            <a:endParaRPr b="0" i="0" sz="24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24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24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24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rgbClr val="000000"/>
              </a:buClr>
              <a:buSzPts val="2400"/>
              <a:buFont typeface="Rubik"/>
              <a:buNone/>
            </a:pPr>
            <a:r>
              <a:t/>
            </a:r>
            <a:endParaRPr b="0" i="0" sz="2400" u="none" cap="none" strike="noStrike">
              <a:solidFill>
                <a:srgbClr val="000000"/>
              </a:solidFill>
              <a:latin typeface="Rubik"/>
              <a:ea typeface="Rubik"/>
              <a:cs typeface="Rubik"/>
              <a:sym typeface="Rubik"/>
            </a:endParaRPr>
          </a:p>
        </p:txBody>
      </p:sp>
      <p:sp>
        <p:nvSpPr>
          <p:cNvPr id="239" name="Google Shape;239;g2525281d56f_0_32"/>
          <p:cNvSpPr/>
          <p:nvPr/>
        </p:nvSpPr>
        <p:spPr>
          <a:xfrm>
            <a:off x="8303275" y="1816850"/>
            <a:ext cx="6421500" cy="1467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i="0" lang="en-US" sz="4800" u="none" cap="none" strike="noStrike">
                <a:solidFill>
                  <a:schemeClr val="lt1"/>
                </a:solidFill>
                <a:latin typeface="Rubik SemiBold"/>
                <a:ea typeface="Rubik SemiBold"/>
                <a:cs typeface="Rubik SemiBold"/>
                <a:sym typeface="Rubik SemiBold"/>
              </a:rPr>
              <a:t>1.4: Escalabilidad</a:t>
            </a:r>
            <a:endParaRPr b="1" i="0" sz="4800" u="none" cap="none" strike="noStrike">
              <a:solidFill>
                <a:schemeClr val="lt1"/>
              </a:solidFill>
              <a:latin typeface="Rubik SemiBold"/>
              <a:ea typeface="Rubik SemiBold"/>
              <a:cs typeface="Rubik SemiBold"/>
              <a:sym typeface="Rubik SemiBold"/>
            </a:endParaRPr>
          </a:p>
        </p:txBody>
      </p:sp>
      <p:sp>
        <p:nvSpPr>
          <p:cNvPr id="240" name="Google Shape;240;g2525281d56f_0_32"/>
          <p:cNvSpPr/>
          <p:nvPr/>
        </p:nvSpPr>
        <p:spPr>
          <a:xfrm>
            <a:off x="8552200" y="3621825"/>
            <a:ext cx="5993400" cy="3261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2400" u="none" cap="none" strike="noStrike">
                <a:solidFill>
                  <a:schemeClr val="lt1"/>
                </a:solidFill>
                <a:latin typeface="Rubik"/>
                <a:ea typeface="Rubik"/>
                <a:cs typeface="Rubik"/>
                <a:sym typeface="Rubik"/>
              </a:rPr>
              <a:t>Diseñe sistemas para manejar el aumento de carga agregando más recursos</a:t>
            </a:r>
            <a:endParaRPr b="0" i="0" sz="2400" u="none" cap="none" strike="noStrike">
              <a:solidFill>
                <a:schemeClr val="lt1"/>
              </a:solidFill>
              <a:latin typeface="Rubik"/>
              <a:ea typeface="Rubik"/>
              <a:cs typeface="Rubik"/>
              <a:sym typeface="Rubik"/>
            </a:endParaRPr>
          </a:p>
          <a:p>
            <a:pPr indent="0" lvl="0" marL="0" marR="0" rtl="0" algn="l">
              <a:lnSpc>
                <a:spcPct val="150000"/>
              </a:lnSpc>
              <a:spcBef>
                <a:spcPts val="0"/>
              </a:spcBef>
              <a:spcAft>
                <a:spcPts val="0"/>
              </a:spcAft>
              <a:buClr>
                <a:srgbClr val="000000"/>
              </a:buClr>
              <a:buSzPts val="2400"/>
              <a:buFont typeface="Rubik"/>
              <a:buNone/>
            </a:pPr>
            <a:r>
              <a:rPr b="0" i="0" lang="en-US" sz="2400" u="none" cap="none" strike="noStrike">
                <a:solidFill>
                  <a:schemeClr val="lt1"/>
                </a:solidFill>
                <a:latin typeface="Rubik"/>
                <a:ea typeface="Rubik"/>
                <a:cs typeface="Rubik"/>
                <a:sym typeface="Rubik"/>
              </a:rPr>
              <a:t>(escala horizontal) u optimizando la capacidad del sistema (escala vertical).</a:t>
            </a:r>
            <a:endParaRPr b="0" i="0" sz="2400" u="none" cap="none" strike="noStrike">
              <a:solidFill>
                <a:schemeClr val="lt1"/>
              </a:solidFill>
              <a:latin typeface="Rubik"/>
              <a:ea typeface="Rubik"/>
              <a:cs typeface="Rubik"/>
              <a:sym typeface="Rubik"/>
            </a:endParaRPr>
          </a:p>
        </p:txBody>
      </p:sp>
      <p:pic>
        <p:nvPicPr>
          <p:cNvPr descr="preencoded.png" id="241" name="Google Shape;241;g2525281d56f_0_32"/>
          <p:cNvPicPr preferRelativeResize="0"/>
          <p:nvPr/>
        </p:nvPicPr>
        <p:blipFill rotWithShape="1">
          <a:blip r:embed="rId8">
            <a:alphaModFix/>
          </a:blip>
          <a:srcRect b="0" l="0" r="0" t="0"/>
          <a:stretch/>
        </p:blipFill>
        <p:spPr>
          <a:xfrm>
            <a:off x="784494" y="8485593"/>
            <a:ext cx="924981" cy="930307"/>
          </a:xfrm>
          <a:prstGeom prst="rect">
            <a:avLst/>
          </a:prstGeom>
          <a:noFill/>
          <a:ln>
            <a:noFill/>
          </a:ln>
        </p:spPr>
      </p:pic>
      <p:pic>
        <p:nvPicPr>
          <p:cNvPr descr="preencoded.png" id="242" name="Google Shape;242;g2525281d56f_0_32"/>
          <p:cNvPicPr preferRelativeResize="0"/>
          <p:nvPr/>
        </p:nvPicPr>
        <p:blipFill rotWithShape="1">
          <a:blip r:embed="rId9">
            <a:alphaModFix/>
          </a:blip>
          <a:srcRect b="0" l="0" r="0" t="0"/>
          <a:stretch/>
        </p:blipFill>
        <p:spPr>
          <a:xfrm>
            <a:off x="101975" y="7714500"/>
            <a:ext cx="1427519" cy="14399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7" name="Shape 247"/>
        <p:cNvGrpSpPr/>
        <p:nvPr/>
      </p:nvGrpSpPr>
      <p:grpSpPr>
        <a:xfrm>
          <a:off x="0" y="0"/>
          <a:ext cx="0" cy="0"/>
          <a:chOff x="0" y="0"/>
          <a:chExt cx="0" cy="0"/>
        </a:xfrm>
      </p:grpSpPr>
      <p:pic>
        <p:nvPicPr>
          <p:cNvPr descr="preencoded.png" id="248" name="Google Shape;248;g2533c5dba59_0_166"/>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249" name="Google Shape;249;g2533c5dba59_0_166"/>
          <p:cNvPicPr preferRelativeResize="0"/>
          <p:nvPr/>
        </p:nvPicPr>
        <p:blipFill rotWithShape="1">
          <a:blip r:embed="rId4">
            <a:alphaModFix amt="50000"/>
          </a:blip>
          <a:srcRect b="0" l="0" r="0" t="0"/>
          <a:stretch/>
        </p:blipFill>
        <p:spPr>
          <a:xfrm>
            <a:off x="0" y="13711"/>
            <a:ext cx="6038248" cy="9525000"/>
          </a:xfrm>
          <a:prstGeom prst="rect">
            <a:avLst/>
          </a:prstGeom>
          <a:noFill/>
          <a:ln>
            <a:noFill/>
          </a:ln>
        </p:spPr>
      </p:pic>
      <p:pic>
        <p:nvPicPr>
          <p:cNvPr descr="preencoded.png" id="250" name="Google Shape;250;g2533c5dba59_0_166"/>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251" name="Google Shape;251;g2533c5dba59_0_166"/>
          <p:cNvPicPr preferRelativeResize="0"/>
          <p:nvPr/>
        </p:nvPicPr>
        <p:blipFill rotWithShape="1">
          <a:blip r:embed="rId6">
            <a:alphaModFix/>
          </a:blip>
          <a:srcRect b="0" l="0" r="0" t="0"/>
          <a:stretch/>
        </p:blipFill>
        <p:spPr>
          <a:xfrm>
            <a:off x="8388730" y="8908293"/>
            <a:ext cx="518450" cy="518452"/>
          </a:xfrm>
          <a:prstGeom prst="rect">
            <a:avLst/>
          </a:prstGeom>
          <a:noFill/>
          <a:ln>
            <a:noFill/>
          </a:ln>
        </p:spPr>
      </p:pic>
      <p:pic>
        <p:nvPicPr>
          <p:cNvPr descr="preencoded.png" id="252" name="Google Shape;252;g2533c5dba59_0_166"/>
          <p:cNvPicPr preferRelativeResize="0"/>
          <p:nvPr/>
        </p:nvPicPr>
        <p:blipFill rotWithShape="1">
          <a:blip r:embed="rId7">
            <a:alphaModFix/>
          </a:blip>
          <a:srcRect b="0" l="0" r="0" t="0"/>
          <a:stretch/>
        </p:blipFill>
        <p:spPr>
          <a:xfrm>
            <a:off x="7772172" y="8908293"/>
            <a:ext cx="518450" cy="518452"/>
          </a:xfrm>
          <a:prstGeom prst="rect">
            <a:avLst/>
          </a:prstGeom>
          <a:noFill/>
          <a:ln>
            <a:noFill/>
          </a:ln>
        </p:spPr>
      </p:pic>
      <p:pic>
        <p:nvPicPr>
          <p:cNvPr descr="preencoded.png" id="253" name="Google Shape;253;g2533c5dba59_0_166"/>
          <p:cNvPicPr preferRelativeResize="0"/>
          <p:nvPr/>
        </p:nvPicPr>
        <p:blipFill rotWithShape="1">
          <a:blip r:embed="rId8">
            <a:alphaModFix/>
          </a:blip>
          <a:srcRect b="0" l="0" r="0" t="0"/>
          <a:stretch/>
        </p:blipFill>
        <p:spPr>
          <a:xfrm>
            <a:off x="7155633" y="8908293"/>
            <a:ext cx="518450" cy="518452"/>
          </a:xfrm>
          <a:prstGeom prst="rect">
            <a:avLst/>
          </a:prstGeom>
          <a:noFill/>
          <a:ln>
            <a:noFill/>
          </a:ln>
        </p:spPr>
      </p:pic>
      <p:pic>
        <p:nvPicPr>
          <p:cNvPr descr="preencoded.png" id="254" name="Google Shape;254;g2533c5dba59_0_166"/>
          <p:cNvPicPr preferRelativeResize="0"/>
          <p:nvPr/>
        </p:nvPicPr>
        <p:blipFill rotWithShape="1">
          <a:blip r:embed="rId9">
            <a:alphaModFix/>
          </a:blip>
          <a:srcRect b="0" l="0" r="0" t="0"/>
          <a:stretch/>
        </p:blipFill>
        <p:spPr>
          <a:xfrm>
            <a:off x="614729" y="547688"/>
            <a:ext cx="14010544" cy="17818"/>
          </a:xfrm>
          <a:prstGeom prst="rect">
            <a:avLst/>
          </a:prstGeom>
          <a:noFill/>
          <a:ln>
            <a:noFill/>
          </a:ln>
        </p:spPr>
      </p:pic>
      <p:sp>
        <p:nvSpPr>
          <p:cNvPr id="255" name="Google Shape;255;g2533c5dba59_0_166"/>
          <p:cNvSpPr/>
          <p:nvPr/>
        </p:nvSpPr>
        <p:spPr>
          <a:xfrm>
            <a:off x="7134225" y="1546875"/>
            <a:ext cx="7802400" cy="73614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1" lang="en-US" sz="1900">
                <a:latin typeface="Rubik"/>
                <a:ea typeface="Rubik"/>
                <a:cs typeface="Rubik"/>
                <a:sym typeface="Rubik"/>
              </a:rPr>
              <a:t>1- </a:t>
            </a:r>
            <a:r>
              <a:rPr b="1" lang="en-US" sz="1900">
                <a:latin typeface="Rubik"/>
                <a:ea typeface="Rubik"/>
                <a:cs typeface="Rubik"/>
                <a:sym typeface="Rubik"/>
              </a:rPr>
              <a:t>Balanceo de carga</a:t>
            </a:r>
            <a:r>
              <a:rPr lang="en-US" sz="1900">
                <a:latin typeface="Rubik"/>
                <a:ea typeface="Rubik"/>
                <a:cs typeface="Rubik"/>
                <a:sym typeface="Rubik"/>
              </a:rPr>
              <a:t>: Implementar un balanceador de carga que distribuya las </a:t>
            </a:r>
            <a:r>
              <a:rPr lang="en-US" sz="1900">
                <a:latin typeface="Rubik"/>
                <a:ea typeface="Rubik"/>
                <a:cs typeface="Rubik"/>
                <a:sym typeface="Rubik"/>
              </a:rPr>
              <a:t>Entrantes</a:t>
            </a:r>
            <a:r>
              <a:rPr lang="en-US" sz="1900">
                <a:latin typeface="Rubik"/>
                <a:ea typeface="Rubik"/>
                <a:cs typeface="Rubik"/>
                <a:sym typeface="Rubik"/>
              </a:rPr>
              <a:t> entre múltiples servidores. A medida que aumenta la carga, se pueden agregar más servidores para distribuir la carga de manera equitativa y mantener un rendimiento óptimo.</a:t>
            </a:r>
            <a:br>
              <a:rPr lang="en-US" sz="1900">
                <a:latin typeface="Rubik"/>
                <a:ea typeface="Rubik"/>
                <a:cs typeface="Rubik"/>
                <a:sym typeface="Rubik"/>
              </a:rPr>
            </a:b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b="1" lang="en-US" sz="1900">
                <a:latin typeface="Rubik"/>
                <a:ea typeface="Rubik"/>
                <a:cs typeface="Rubik"/>
                <a:sym typeface="Rubik"/>
              </a:rPr>
              <a:t>2- Clustering: </a:t>
            </a:r>
            <a:r>
              <a:rPr lang="en-US" sz="1900">
                <a:latin typeface="Rubik"/>
                <a:ea typeface="Rubik"/>
                <a:cs typeface="Rubik"/>
                <a:sym typeface="Rubik"/>
              </a:rPr>
              <a:t>Configurar un clúster de servidores idénticos y distribuir la carga entre ellos. Cada servidor en el clúster comparte la carga y proporciona redundancia. A medida que</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lang="en-US" sz="1900">
                <a:latin typeface="Rubik"/>
                <a:ea typeface="Rubik"/>
                <a:cs typeface="Rubik"/>
                <a:sym typeface="Rubik"/>
              </a:rPr>
              <a:t>Si la carga</a:t>
            </a:r>
            <a:r>
              <a:rPr lang="en-US" sz="1900">
                <a:latin typeface="Rubik"/>
                <a:ea typeface="Rubik"/>
                <a:cs typeface="Rubik"/>
                <a:sym typeface="Rubik"/>
              </a:rPr>
              <a:t> aumenta, se pueden agregar más servidores al clúster para mantener un alto rendimiento y tolerancia a fallos.</a:t>
            </a:r>
            <a:br>
              <a:rPr lang="en-US" sz="1900">
                <a:latin typeface="Rubik"/>
                <a:ea typeface="Rubik"/>
                <a:cs typeface="Rubik"/>
                <a:sym typeface="Rubik"/>
              </a:rPr>
            </a:b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b="1" lang="en-US" sz="1900">
                <a:latin typeface="Rubik"/>
                <a:ea typeface="Rubik"/>
                <a:cs typeface="Rubik"/>
                <a:sym typeface="Rubik"/>
              </a:rPr>
              <a:t>3- Microservicios: </a:t>
            </a:r>
            <a:r>
              <a:rPr lang="en-US" sz="1900">
                <a:latin typeface="Rubik"/>
                <a:ea typeface="Rubik"/>
                <a:cs typeface="Rubik"/>
                <a:sym typeface="Rubik"/>
              </a:rPr>
              <a:t>Utilizar una arquitectura de </a:t>
            </a:r>
            <a:r>
              <a:rPr lang="en-US" sz="1900">
                <a:latin typeface="Rubik"/>
                <a:ea typeface="Rubik"/>
                <a:cs typeface="Rubik"/>
                <a:sym typeface="Rubik"/>
              </a:rPr>
              <a:t>microservicios</a:t>
            </a:r>
            <a:r>
              <a:rPr lang="en-US" sz="1900">
                <a:latin typeface="Rubik"/>
                <a:ea typeface="Rubik"/>
                <a:cs typeface="Rubik"/>
                <a:sym typeface="Rubik"/>
              </a:rPr>
              <a:t>, donde cada microservicio es responsable de una función específica. </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lang="en-US" sz="1900">
                <a:latin typeface="Rubik"/>
                <a:ea typeface="Rubik"/>
                <a:cs typeface="Rubik"/>
                <a:sym typeface="Rubik"/>
              </a:rPr>
              <a:t>A medida que la carga aumenta, se puede escalar</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lang="en-US" sz="1900">
                <a:latin typeface="Rubik"/>
                <a:ea typeface="Rubik"/>
                <a:cs typeface="Rubik"/>
                <a:sym typeface="Rubik"/>
              </a:rPr>
              <a:t>horizontalmente agregando instancias adicionales de los microservicios </a:t>
            </a:r>
            <a:r>
              <a:rPr lang="en-US" sz="1900">
                <a:latin typeface="Rubik"/>
                <a:ea typeface="Rubik"/>
                <a:cs typeface="Rubik"/>
                <a:sym typeface="Rubik"/>
              </a:rPr>
              <a:t>que</a:t>
            </a:r>
            <a:r>
              <a:rPr lang="en-US" sz="1900">
                <a:latin typeface="Rubik"/>
                <a:ea typeface="Rubik"/>
                <a:cs typeface="Rubik"/>
                <a:sym typeface="Rubik"/>
              </a:rPr>
              <a:t> están experimentando una mayor demanda.</a:t>
            </a:r>
            <a:endParaRPr sz="1900">
              <a:latin typeface="Rubik"/>
              <a:ea typeface="Rubik"/>
              <a:cs typeface="Rubik"/>
              <a:sym typeface="Rubik"/>
            </a:endParaRPr>
          </a:p>
        </p:txBody>
      </p:sp>
      <p:sp>
        <p:nvSpPr>
          <p:cNvPr id="256" name="Google Shape;256;g2533c5dba59_0_166"/>
          <p:cNvSpPr/>
          <p:nvPr/>
        </p:nvSpPr>
        <p:spPr>
          <a:xfrm>
            <a:off x="600075" y="612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257" name="Google Shape;257;g2533c5dba59_0_166"/>
          <p:cNvSpPr/>
          <p:nvPr/>
        </p:nvSpPr>
        <p:spPr>
          <a:xfrm>
            <a:off x="12925425" y="612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lang="en-US" sz="1800">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258" name="Google Shape;258;g2533c5dba59_0_166"/>
          <p:cNvSpPr/>
          <p:nvPr/>
        </p:nvSpPr>
        <p:spPr>
          <a:xfrm>
            <a:off x="7134225" y="886425"/>
            <a:ext cx="4171500" cy="409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lang="en-US" sz="2700">
                <a:solidFill>
                  <a:srgbClr val="0473FF"/>
                </a:solidFill>
                <a:latin typeface="Rubik"/>
                <a:ea typeface="Rubik"/>
                <a:cs typeface="Rubik"/>
                <a:sym typeface="Rubik"/>
              </a:rPr>
              <a:t>1.4: Escalabilidad</a:t>
            </a:r>
            <a:endParaRPr sz="2700">
              <a:solidFill>
                <a:srgbClr val="0473FF"/>
              </a:solidFill>
              <a:latin typeface="Rubik"/>
              <a:ea typeface="Rubik"/>
              <a:cs typeface="Rubik"/>
              <a:sym typeface="Rubik"/>
            </a:endParaRPr>
          </a:p>
        </p:txBody>
      </p:sp>
      <p:sp>
        <p:nvSpPr>
          <p:cNvPr id="259" name="Google Shape;259;g2533c5dba59_0_166"/>
          <p:cNvSpPr/>
          <p:nvPr/>
        </p:nvSpPr>
        <p:spPr>
          <a:xfrm>
            <a:off x="226300" y="3267700"/>
            <a:ext cx="5693400" cy="4722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lang="en-US" sz="3100">
                <a:solidFill>
                  <a:schemeClr val="lt1"/>
                </a:solidFill>
                <a:latin typeface="Rubik SemiBold"/>
                <a:ea typeface="Rubik SemiBold"/>
                <a:cs typeface="Rubik SemiBold"/>
                <a:sym typeface="Rubik SemiBold"/>
              </a:rPr>
              <a:t>Ejemplos prácticos:</a:t>
            </a:r>
            <a:endParaRPr b="1" sz="3100">
              <a:solidFill>
                <a:schemeClr val="lt1"/>
              </a:solidFill>
              <a:latin typeface="Rubik SemiBold"/>
              <a:ea typeface="Rubik SemiBold"/>
              <a:cs typeface="Rubik SemiBold"/>
              <a:sym typeface="Rubik SemiBold"/>
            </a:endParaRPr>
          </a:p>
          <a:p>
            <a:pPr indent="-425450" lvl="0" marL="457200" marR="0" rtl="0" algn="l">
              <a:lnSpc>
                <a:spcPct val="120000"/>
              </a:lnSpc>
              <a:spcBef>
                <a:spcPts val="0"/>
              </a:spcBef>
              <a:spcAft>
                <a:spcPts val="0"/>
              </a:spcAft>
              <a:buClr>
                <a:schemeClr val="lt1"/>
              </a:buClr>
              <a:buSzPts val="3100"/>
              <a:buFont typeface="Rubik SemiBold"/>
              <a:buChar char="●"/>
            </a:pPr>
            <a:r>
              <a:rPr b="1" lang="en-US" sz="3100">
                <a:solidFill>
                  <a:schemeClr val="lt1"/>
                </a:solidFill>
                <a:latin typeface="Rubik SemiBold"/>
                <a:ea typeface="Rubik SemiBold"/>
                <a:cs typeface="Rubik SemiBold"/>
                <a:sym typeface="Rubik SemiBold"/>
              </a:rPr>
              <a:t>Es</a:t>
            </a:r>
            <a:r>
              <a:rPr b="1" lang="en-US" sz="3100">
                <a:solidFill>
                  <a:schemeClr val="lt1"/>
                </a:solidFill>
                <a:latin typeface="Rubik SemiBold"/>
                <a:ea typeface="Rubik SemiBold"/>
                <a:cs typeface="Rubik SemiBold"/>
                <a:sym typeface="Rubik SemiBold"/>
              </a:rPr>
              <a:t>cala horizontal (agregando más recursos). </a:t>
            </a:r>
            <a:endParaRPr b="1" sz="31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sz="35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sz="3500">
              <a:solidFill>
                <a:schemeClr val="lt1"/>
              </a:solidFill>
              <a:latin typeface="Rubik SemiBold"/>
              <a:ea typeface="Rubik SemiBold"/>
              <a:cs typeface="Rubik SemiBold"/>
              <a:sym typeface="Rubik SemiBold"/>
            </a:endParaRPr>
          </a:p>
        </p:txBody>
      </p:sp>
      <p:pic>
        <p:nvPicPr>
          <p:cNvPr descr="preencoded.png" id="260" name="Google Shape;260;g2533c5dba59_0_166"/>
          <p:cNvPicPr preferRelativeResize="0"/>
          <p:nvPr/>
        </p:nvPicPr>
        <p:blipFill rotWithShape="1">
          <a:blip r:embed="rId10">
            <a:alphaModFix/>
          </a:blip>
          <a:srcRect b="0" l="0" r="0" t="0"/>
          <a:stretch/>
        </p:blipFill>
        <p:spPr>
          <a:xfrm>
            <a:off x="983444" y="8361243"/>
            <a:ext cx="924981" cy="930307"/>
          </a:xfrm>
          <a:prstGeom prst="rect">
            <a:avLst/>
          </a:prstGeom>
          <a:noFill/>
          <a:ln>
            <a:noFill/>
          </a:ln>
        </p:spPr>
      </p:pic>
      <p:pic>
        <p:nvPicPr>
          <p:cNvPr descr="preencoded.png" id="261" name="Google Shape;261;g2533c5dba59_0_166"/>
          <p:cNvPicPr preferRelativeResize="0"/>
          <p:nvPr/>
        </p:nvPicPr>
        <p:blipFill rotWithShape="1">
          <a:blip r:embed="rId11">
            <a:alphaModFix/>
          </a:blip>
          <a:srcRect b="0" l="0" r="0" t="0"/>
          <a:stretch/>
        </p:blipFill>
        <p:spPr>
          <a:xfrm>
            <a:off x="300925" y="7590150"/>
            <a:ext cx="1427519" cy="14399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6" name="Shape 266"/>
        <p:cNvGrpSpPr/>
        <p:nvPr/>
      </p:nvGrpSpPr>
      <p:grpSpPr>
        <a:xfrm>
          <a:off x="0" y="0"/>
          <a:ext cx="0" cy="0"/>
          <a:chOff x="0" y="0"/>
          <a:chExt cx="0" cy="0"/>
        </a:xfrm>
      </p:grpSpPr>
      <p:pic>
        <p:nvPicPr>
          <p:cNvPr descr="preencoded.png" id="267" name="Google Shape;267;g2533c5dba59_0_187"/>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268" name="Google Shape;268;g2533c5dba59_0_187"/>
          <p:cNvPicPr preferRelativeResize="0"/>
          <p:nvPr/>
        </p:nvPicPr>
        <p:blipFill rotWithShape="1">
          <a:blip r:embed="rId4">
            <a:alphaModFix amt="50000"/>
          </a:blip>
          <a:srcRect b="0" l="0" r="0" t="0"/>
          <a:stretch/>
        </p:blipFill>
        <p:spPr>
          <a:xfrm>
            <a:off x="0" y="13711"/>
            <a:ext cx="6038248" cy="9525000"/>
          </a:xfrm>
          <a:prstGeom prst="rect">
            <a:avLst/>
          </a:prstGeom>
          <a:noFill/>
          <a:ln>
            <a:noFill/>
          </a:ln>
        </p:spPr>
      </p:pic>
      <p:pic>
        <p:nvPicPr>
          <p:cNvPr descr="preencoded.png" id="269" name="Google Shape;269;g2533c5dba59_0_187"/>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270" name="Google Shape;270;g2533c5dba59_0_187"/>
          <p:cNvPicPr preferRelativeResize="0"/>
          <p:nvPr/>
        </p:nvPicPr>
        <p:blipFill rotWithShape="1">
          <a:blip r:embed="rId6">
            <a:alphaModFix/>
          </a:blip>
          <a:srcRect b="0" l="0" r="0" t="0"/>
          <a:stretch/>
        </p:blipFill>
        <p:spPr>
          <a:xfrm>
            <a:off x="8388730" y="8908293"/>
            <a:ext cx="518450" cy="518452"/>
          </a:xfrm>
          <a:prstGeom prst="rect">
            <a:avLst/>
          </a:prstGeom>
          <a:noFill/>
          <a:ln>
            <a:noFill/>
          </a:ln>
        </p:spPr>
      </p:pic>
      <p:pic>
        <p:nvPicPr>
          <p:cNvPr descr="preencoded.png" id="271" name="Google Shape;271;g2533c5dba59_0_187"/>
          <p:cNvPicPr preferRelativeResize="0"/>
          <p:nvPr/>
        </p:nvPicPr>
        <p:blipFill rotWithShape="1">
          <a:blip r:embed="rId7">
            <a:alphaModFix/>
          </a:blip>
          <a:srcRect b="0" l="0" r="0" t="0"/>
          <a:stretch/>
        </p:blipFill>
        <p:spPr>
          <a:xfrm>
            <a:off x="7772172" y="8908293"/>
            <a:ext cx="518450" cy="518452"/>
          </a:xfrm>
          <a:prstGeom prst="rect">
            <a:avLst/>
          </a:prstGeom>
          <a:noFill/>
          <a:ln>
            <a:noFill/>
          </a:ln>
        </p:spPr>
      </p:pic>
      <p:pic>
        <p:nvPicPr>
          <p:cNvPr descr="preencoded.png" id="272" name="Google Shape;272;g2533c5dba59_0_187"/>
          <p:cNvPicPr preferRelativeResize="0"/>
          <p:nvPr/>
        </p:nvPicPr>
        <p:blipFill rotWithShape="1">
          <a:blip r:embed="rId8">
            <a:alphaModFix/>
          </a:blip>
          <a:srcRect b="0" l="0" r="0" t="0"/>
          <a:stretch/>
        </p:blipFill>
        <p:spPr>
          <a:xfrm>
            <a:off x="7155633" y="8908293"/>
            <a:ext cx="518450" cy="518452"/>
          </a:xfrm>
          <a:prstGeom prst="rect">
            <a:avLst/>
          </a:prstGeom>
          <a:noFill/>
          <a:ln>
            <a:noFill/>
          </a:ln>
        </p:spPr>
      </p:pic>
      <p:pic>
        <p:nvPicPr>
          <p:cNvPr descr="preencoded.png" id="273" name="Google Shape;273;g2533c5dba59_0_187"/>
          <p:cNvPicPr preferRelativeResize="0"/>
          <p:nvPr/>
        </p:nvPicPr>
        <p:blipFill rotWithShape="1">
          <a:blip r:embed="rId9">
            <a:alphaModFix/>
          </a:blip>
          <a:srcRect b="0" l="0" r="0" t="0"/>
          <a:stretch/>
        </p:blipFill>
        <p:spPr>
          <a:xfrm>
            <a:off x="614729" y="547688"/>
            <a:ext cx="14010544" cy="17818"/>
          </a:xfrm>
          <a:prstGeom prst="rect">
            <a:avLst/>
          </a:prstGeom>
          <a:noFill/>
          <a:ln>
            <a:noFill/>
          </a:ln>
        </p:spPr>
      </p:pic>
      <p:sp>
        <p:nvSpPr>
          <p:cNvPr id="274" name="Google Shape;274;g2533c5dba59_0_187"/>
          <p:cNvSpPr/>
          <p:nvPr/>
        </p:nvSpPr>
        <p:spPr>
          <a:xfrm>
            <a:off x="7134225" y="1394475"/>
            <a:ext cx="7802400" cy="70878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1" lang="en-US" sz="1900">
                <a:latin typeface="Rubik"/>
                <a:ea typeface="Rubik"/>
                <a:cs typeface="Rubik"/>
                <a:sym typeface="Rubik"/>
              </a:rPr>
              <a:t>1- </a:t>
            </a:r>
            <a:r>
              <a:rPr b="1" lang="en-US" sz="1900">
                <a:latin typeface="Rubik"/>
                <a:ea typeface="Rubik"/>
                <a:cs typeface="Rubik"/>
                <a:sym typeface="Rubik"/>
              </a:rPr>
              <a:t>Aumento de recursos de hardware:</a:t>
            </a:r>
            <a:r>
              <a:rPr lang="en-US" sz="1900">
                <a:latin typeface="Rubik"/>
                <a:ea typeface="Rubik"/>
                <a:cs typeface="Rubik"/>
                <a:sym typeface="Rubik"/>
              </a:rPr>
              <a:t> Incrementar la capacidad de procesamiento, memoria o almacenamiento en el servidor existente. Por ejemplo, aumentar la cantidad de RAM o migrar a discos de estado sólido (SD) para mejorar el rendimiento y la capacidad de respuesta del sistema.</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b="1" lang="en-US" sz="1900">
                <a:latin typeface="Rubik"/>
                <a:ea typeface="Rubik"/>
                <a:cs typeface="Rubik"/>
                <a:sym typeface="Rubik"/>
              </a:rPr>
              <a:t>2- Optimización del código y consultas:</a:t>
            </a:r>
            <a:r>
              <a:rPr lang="en-US" sz="1900">
                <a:latin typeface="Rubik"/>
                <a:ea typeface="Rubik"/>
                <a:cs typeface="Rubik"/>
                <a:sym typeface="Rubik"/>
              </a:rPr>
              <a:t> Analizar y optimizar el código de la aplicación y las</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lang="en-US" sz="1900">
                <a:latin typeface="Rubik"/>
                <a:ea typeface="Rubik"/>
                <a:cs typeface="Rubik"/>
                <a:sym typeface="Rubik"/>
              </a:rPr>
              <a:t>consultas a la base de datos para reducir la carga en el sistema. Esto puede incluir mejorar la eficiencia de algoritmos, optimizar consultas SQL o implementar cachés para reducir la necesidad de acceder a </a:t>
            </a:r>
            <a:r>
              <a:rPr lang="en-US" sz="1900">
                <a:latin typeface="Rubik"/>
                <a:ea typeface="Rubik"/>
                <a:cs typeface="Rubik"/>
                <a:sym typeface="Rubik"/>
              </a:rPr>
              <a:t>recursos</a:t>
            </a:r>
            <a:r>
              <a:rPr lang="en-US" sz="1900">
                <a:latin typeface="Rubik"/>
                <a:ea typeface="Rubik"/>
                <a:cs typeface="Rubik"/>
                <a:sym typeface="Rubik"/>
              </a:rPr>
              <a:t> costosos.</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b="1" lang="en-US" sz="1900">
                <a:latin typeface="Rubik"/>
                <a:ea typeface="Rubik"/>
                <a:cs typeface="Rubik"/>
                <a:sym typeface="Rubik"/>
              </a:rPr>
              <a:t>3- Escalabilidad automática: </a:t>
            </a:r>
            <a:r>
              <a:rPr lang="en-US" sz="1900">
                <a:latin typeface="Rubik"/>
                <a:ea typeface="Rubik"/>
                <a:cs typeface="Rubik"/>
                <a:sym typeface="Rubik"/>
              </a:rPr>
              <a:t>Utilizar servicios o plataformas en la nube que </a:t>
            </a:r>
            <a:r>
              <a:rPr lang="en-US" sz="1900">
                <a:latin typeface="Rubik"/>
                <a:ea typeface="Rubik"/>
                <a:cs typeface="Rubik"/>
                <a:sym typeface="Rubik"/>
              </a:rPr>
              <a:t>ofrecen </a:t>
            </a:r>
            <a:r>
              <a:rPr lang="en-US" sz="1900">
                <a:latin typeface="Rubik"/>
                <a:ea typeface="Rubik"/>
                <a:cs typeface="Rubik"/>
                <a:sym typeface="Rubik"/>
              </a:rPr>
              <a:t>escalabilidad automática, donde el sistema ajusta automáticamente los recursos </a:t>
            </a:r>
            <a:r>
              <a:rPr lang="en-US" sz="1900">
                <a:latin typeface="Rubik"/>
                <a:ea typeface="Rubik"/>
                <a:cs typeface="Rubik"/>
                <a:sym typeface="Rubik"/>
              </a:rPr>
              <a:t>según </a:t>
            </a:r>
            <a:r>
              <a:rPr lang="en-US" sz="1900">
                <a:latin typeface="Rubik"/>
                <a:ea typeface="Rubik"/>
                <a:cs typeface="Rubik"/>
                <a:sym typeface="Rubik"/>
              </a:rPr>
              <a:t>la carga. Por ejemplo, servicios como AWS Auto Scaling o Azure Autoscale pueden monitorear la carga y agregar o eliminar automáticamente instancias de servidores</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lang="en-US" sz="1900">
                <a:latin typeface="Rubik"/>
                <a:ea typeface="Rubik"/>
                <a:cs typeface="Rubik"/>
                <a:sym typeface="Rubik"/>
              </a:rPr>
              <a:t>según sea necesario.</a:t>
            </a:r>
            <a:endParaRPr sz="1900">
              <a:latin typeface="Rubik"/>
              <a:ea typeface="Rubik"/>
              <a:cs typeface="Rubik"/>
              <a:sym typeface="Rubik"/>
            </a:endParaRPr>
          </a:p>
        </p:txBody>
      </p:sp>
      <p:sp>
        <p:nvSpPr>
          <p:cNvPr id="275" name="Google Shape;275;g2533c5dba59_0_187"/>
          <p:cNvSpPr/>
          <p:nvPr/>
        </p:nvSpPr>
        <p:spPr>
          <a:xfrm>
            <a:off x="600075" y="612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276" name="Google Shape;276;g2533c5dba59_0_187"/>
          <p:cNvSpPr/>
          <p:nvPr/>
        </p:nvSpPr>
        <p:spPr>
          <a:xfrm>
            <a:off x="12925425" y="612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lang="en-US" sz="1800">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277" name="Google Shape;277;g2533c5dba59_0_187"/>
          <p:cNvSpPr/>
          <p:nvPr/>
        </p:nvSpPr>
        <p:spPr>
          <a:xfrm>
            <a:off x="7134225" y="810225"/>
            <a:ext cx="4171500" cy="409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lang="en-US" sz="2700">
                <a:solidFill>
                  <a:srgbClr val="0473FF"/>
                </a:solidFill>
                <a:latin typeface="Rubik"/>
                <a:ea typeface="Rubik"/>
                <a:cs typeface="Rubik"/>
                <a:sym typeface="Rubik"/>
              </a:rPr>
              <a:t>1.4: Escalabilidad</a:t>
            </a:r>
            <a:endParaRPr sz="2700">
              <a:solidFill>
                <a:srgbClr val="0473FF"/>
              </a:solidFill>
              <a:latin typeface="Rubik"/>
              <a:ea typeface="Rubik"/>
              <a:cs typeface="Rubik"/>
              <a:sym typeface="Rubik"/>
            </a:endParaRPr>
          </a:p>
        </p:txBody>
      </p:sp>
      <p:sp>
        <p:nvSpPr>
          <p:cNvPr id="278" name="Google Shape;278;g2533c5dba59_0_187"/>
          <p:cNvSpPr/>
          <p:nvPr/>
        </p:nvSpPr>
        <p:spPr>
          <a:xfrm>
            <a:off x="226300" y="3267700"/>
            <a:ext cx="5693400" cy="4722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lang="en-US" sz="3100">
                <a:solidFill>
                  <a:schemeClr val="lt1"/>
                </a:solidFill>
                <a:latin typeface="Rubik SemiBold"/>
                <a:ea typeface="Rubik SemiBold"/>
                <a:cs typeface="Rubik SemiBold"/>
                <a:sym typeface="Rubik SemiBold"/>
              </a:rPr>
              <a:t>Ejemplos prácticos:</a:t>
            </a:r>
            <a:r>
              <a:rPr b="1" lang="en-US" sz="3100">
                <a:solidFill>
                  <a:schemeClr val="lt1"/>
                </a:solidFill>
                <a:latin typeface="Rubik SemiBold"/>
                <a:ea typeface="Rubik SemiBold"/>
                <a:cs typeface="Rubik SemiBold"/>
                <a:sym typeface="Rubik SemiBold"/>
              </a:rPr>
              <a:t> </a:t>
            </a:r>
            <a:endParaRPr b="1" sz="3100">
              <a:solidFill>
                <a:schemeClr val="lt1"/>
              </a:solidFill>
              <a:latin typeface="Rubik SemiBold"/>
              <a:ea typeface="Rubik SemiBold"/>
              <a:cs typeface="Rubik SemiBold"/>
              <a:sym typeface="Rubik SemiBold"/>
            </a:endParaRPr>
          </a:p>
          <a:p>
            <a:pPr indent="-425450" lvl="0" marL="457200" marR="0" rtl="0" algn="l">
              <a:lnSpc>
                <a:spcPct val="120000"/>
              </a:lnSpc>
              <a:spcBef>
                <a:spcPts val="0"/>
              </a:spcBef>
              <a:spcAft>
                <a:spcPts val="0"/>
              </a:spcAft>
              <a:buClr>
                <a:schemeClr val="lt1"/>
              </a:buClr>
              <a:buSzPts val="3100"/>
              <a:buFont typeface="Rubik SemiBold"/>
              <a:buChar char="●"/>
            </a:pPr>
            <a:r>
              <a:rPr b="1" lang="en-US" sz="3100">
                <a:solidFill>
                  <a:schemeClr val="lt1"/>
                </a:solidFill>
                <a:latin typeface="Rubik SemiBold"/>
                <a:ea typeface="Rubik SemiBold"/>
                <a:cs typeface="Rubik SemiBold"/>
                <a:sym typeface="Rubik SemiBold"/>
              </a:rPr>
              <a:t>Escala vertical </a:t>
            </a:r>
            <a:r>
              <a:rPr b="1" lang="en-US" sz="3100">
                <a:solidFill>
                  <a:schemeClr val="lt1"/>
                </a:solidFill>
                <a:latin typeface="Rubik SemiBold"/>
                <a:ea typeface="Rubik SemiBold"/>
                <a:cs typeface="Rubik SemiBold"/>
                <a:sym typeface="Rubik SemiBold"/>
              </a:rPr>
              <a:t>(optimizando la capacidad del sistema).</a:t>
            </a:r>
            <a:endParaRPr b="1" sz="31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sz="35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sz="3500">
              <a:solidFill>
                <a:schemeClr val="lt1"/>
              </a:solidFill>
              <a:latin typeface="Rubik SemiBold"/>
              <a:ea typeface="Rubik SemiBold"/>
              <a:cs typeface="Rubik SemiBold"/>
              <a:sym typeface="Rubik SemiBold"/>
            </a:endParaRPr>
          </a:p>
        </p:txBody>
      </p:sp>
      <p:pic>
        <p:nvPicPr>
          <p:cNvPr descr="preencoded.png" id="279" name="Google Shape;279;g2533c5dba59_0_187"/>
          <p:cNvPicPr preferRelativeResize="0"/>
          <p:nvPr/>
        </p:nvPicPr>
        <p:blipFill rotWithShape="1">
          <a:blip r:embed="rId10">
            <a:alphaModFix/>
          </a:blip>
          <a:srcRect b="0" l="0" r="0" t="0"/>
          <a:stretch/>
        </p:blipFill>
        <p:spPr>
          <a:xfrm>
            <a:off x="983444" y="8361243"/>
            <a:ext cx="924981" cy="930307"/>
          </a:xfrm>
          <a:prstGeom prst="rect">
            <a:avLst/>
          </a:prstGeom>
          <a:noFill/>
          <a:ln>
            <a:noFill/>
          </a:ln>
        </p:spPr>
      </p:pic>
      <p:pic>
        <p:nvPicPr>
          <p:cNvPr descr="preencoded.png" id="280" name="Google Shape;280;g2533c5dba59_0_187"/>
          <p:cNvPicPr preferRelativeResize="0"/>
          <p:nvPr/>
        </p:nvPicPr>
        <p:blipFill rotWithShape="1">
          <a:blip r:embed="rId11">
            <a:alphaModFix/>
          </a:blip>
          <a:srcRect b="0" l="0" r="0" t="0"/>
          <a:stretch/>
        </p:blipFill>
        <p:spPr>
          <a:xfrm>
            <a:off x="300925" y="7590150"/>
            <a:ext cx="1427519" cy="14399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5" name="Shape 285"/>
        <p:cNvGrpSpPr/>
        <p:nvPr/>
      </p:nvGrpSpPr>
      <p:grpSpPr>
        <a:xfrm>
          <a:off x="0" y="0"/>
          <a:ext cx="0" cy="0"/>
          <a:chOff x="0" y="0"/>
          <a:chExt cx="0" cy="0"/>
        </a:xfrm>
      </p:grpSpPr>
      <p:pic>
        <p:nvPicPr>
          <p:cNvPr descr="preencoded.png" id="286" name="Google Shape;286;g2525281d56f_0_49"/>
          <p:cNvPicPr preferRelativeResize="0"/>
          <p:nvPr/>
        </p:nvPicPr>
        <p:blipFill rotWithShape="1">
          <a:blip r:embed="rId3">
            <a:alphaModFix/>
          </a:blip>
          <a:srcRect b="0" l="0" r="0" t="0"/>
          <a:stretch/>
        </p:blipFill>
        <p:spPr>
          <a:xfrm>
            <a:off x="7620000" y="0"/>
            <a:ext cx="7620000" cy="9525000"/>
          </a:xfrm>
          <a:prstGeom prst="rect">
            <a:avLst/>
          </a:prstGeom>
          <a:noFill/>
          <a:ln>
            <a:noFill/>
          </a:ln>
        </p:spPr>
      </p:pic>
      <p:pic>
        <p:nvPicPr>
          <p:cNvPr descr="preencoded.png" id="287" name="Google Shape;287;g2525281d56f_0_49"/>
          <p:cNvPicPr preferRelativeResize="0"/>
          <p:nvPr/>
        </p:nvPicPr>
        <p:blipFill rotWithShape="1">
          <a:blip r:embed="rId4">
            <a:alphaModFix amt="50000"/>
          </a:blip>
          <a:srcRect b="0" l="0" r="0" t="0"/>
          <a:stretch/>
        </p:blipFill>
        <p:spPr>
          <a:xfrm>
            <a:off x="7620000" y="0"/>
            <a:ext cx="7620000" cy="9525000"/>
          </a:xfrm>
          <a:prstGeom prst="rect">
            <a:avLst/>
          </a:prstGeom>
          <a:noFill/>
          <a:ln>
            <a:noFill/>
          </a:ln>
        </p:spPr>
      </p:pic>
      <p:pic>
        <p:nvPicPr>
          <p:cNvPr descr="preencoded.png" id="288" name="Google Shape;288;g2525281d56f_0_49"/>
          <p:cNvPicPr preferRelativeResize="0"/>
          <p:nvPr/>
        </p:nvPicPr>
        <p:blipFill rotWithShape="1">
          <a:blip r:embed="rId5">
            <a:alphaModFix/>
          </a:blip>
          <a:srcRect b="0" l="0" r="0" t="0"/>
          <a:stretch/>
        </p:blipFill>
        <p:spPr>
          <a:xfrm>
            <a:off x="2498622" y="7082005"/>
            <a:ext cx="518450" cy="518452"/>
          </a:xfrm>
          <a:prstGeom prst="rect">
            <a:avLst/>
          </a:prstGeom>
          <a:noFill/>
          <a:ln>
            <a:noFill/>
          </a:ln>
        </p:spPr>
      </p:pic>
      <p:pic>
        <p:nvPicPr>
          <p:cNvPr descr="preencoded.png" id="289" name="Google Shape;289;g2525281d56f_0_49"/>
          <p:cNvPicPr preferRelativeResize="0"/>
          <p:nvPr/>
        </p:nvPicPr>
        <p:blipFill rotWithShape="1">
          <a:blip r:embed="rId6">
            <a:alphaModFix/>
          </a:blip>
          <a:srcRect b="0" l="0" r="0" t="0"/>
          <a:stretch/>
        </p:blipFill>
        <p:spPr>
          <a:xfrm>
            <a:off x="1884922" y="7082005"/>
            <a:ext cx="518450" cy="518452"/>
          </a:xfrm>
          <a:prstGeom prst="rect">
            <a:avLst/>
          </a:prstGeom>
          <a:noFill/>
          <a:ln>
            <a:noFill/>
          </a:ln>
        </p:spPr>
      </p:pic>
      <p:pic>
        <p:nvPicPr>
          <p:cNvPr descr="preencoded.png" id="290" name="Google Shape;290;g2525281d56f_0_49"/>
          <p:cNvPicPr preferRelativeResize="0"/>
          <p:nvPr/>
        </p:nvPicPr>
        <p:blipFill rotWithShape="1">
          <a:blip r:embed="rId7">
            <a:alphaModFix/>
          </a:blip>
          <a:srcRect b="0" l="0" r="0" t="0"/>
          <a:stretch/>
        </p:blipFill>
        <p:spPr>
          <a:xfrm>
            <a:off x="1271222" y="7082005"/>
            <a:ext cx="518450" cy="518452"/>
          </a:xfrm>
          <a:prstGeom prst="rect">
            <a:avLst/>
          </a:prstGeom>
          <a:noFill/>
          <a:ln>
            <a:noFill/>
          </a:ln>
        </p:spPr>
      </p:pic>
      <p:sp>
        <p:nvSpPr>
          <p:cNvPr id="291" name="Google Shape;291;g2525281d56f_0_49"/>
          <p:cNvSpPr/>
          <p:nvPr/>
        </p:nvSpPr>
        <p:spPr>
          <a:xfrm>
            <a:off x="659300" y="1816850"/>
            <a:ext cx="6421500" cy="1467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71FF"/>
              </a:buClr>
              <a:buSzPts val="4800"/>
              <a:buFont typeface="Rubik SemiBold"/>
              <a:buNone/>
            </a:pPr>
            <a:r>
              <a:rPr b="1" i="0" lang="en-US" sz="4800" u="none" cap="none" strike="noStrike">
                <a:solidFill>
                  <a:srgbClr val="0071FF"/>
                </a:solidFill>
                <a:latin typeface="Rubik SemiBold"/>
                <a:ea typeface="Rubik SemiBold"/>
                <a:cs typeface="Rubik SemiBold"/>
                <a:sym typeface="Rubik SemiBold"/>
              </a:rPr>
              <a:t>1.5: Rendimiento</a:t>
            </a:r>
            <a:endParaRPr b="1" i="0" sz="4800" u="none" cap="none" strike="noStrike">
              <a:solidFill>
                <a:schemeClr val="dk1"/>
              </a:solidFill>
              <a:latin typeface="Calibri"/>
              <a:ea typeface="Calibri"/>
              <a:cs typeface="Calibri"/>
              <a:sym typeface="Calibri"/>
            </a:endParaRPr>
          </a:p>
        </p:txBody>
      </p:sp>
      <p:sp>
        <p:nvSpPr>
          <p:cNvPr id="292" name="Google Shape;292;g2525281d56f_0_49"/>
          <p:cNvSpPr/>
          <p:nvPr/>
        </p:nvSpPr>
        <p:spPr>
          <a:xfrm>
            <a:off x="659300" y="3621825"/>
            <a:ext cx="6100500" cy="3261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2400" u="none" cap="none" strike="noStrike">
                <a:solidFill>
                  <a:srgbClr val="000000"/>
                </a:solidFill>
                <a:latin typeface="Rubik"/>
                <a:ea typeface="Rubik"/>
                <a:cs typeface="Rubik"/>
                <a:sym typeface="Rubik"/>
              </a:rPr>
              <a:t>La optimización del tiempo de respuesta, el rendimiento y la utilización de</a:t>
            </a:r>
            <a:endParaRPr b="0" i="0" sz="24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b="0" i="0" lang="en-US" sz="2400" u="none" cap="none" strike="noStrike">
                <a:solidFill>
                  <a:srgbClr val="000000"/>
                </a:solidFill>
                <a:latin typeface="Rubik"/>
                <a:ea typeface="Rubik"/>
                <a:cs typeface="Rubik"/>
                <a:sym typeface="Rubik"/>
              </a:rPr>
              <a:t>recursos del sistema es crucial para un diseño exitoso</a:t>
            </a:r>
            <a:r>
              <a:rPr lang="en-US" sz="2400">
                <a:latin typeface="Rubik"/>
                <a:ea typeface="Rubik"/>
                <a:cs typeface="Rubik"/>
                <a:sym typeface="Rubik"/>
              </a:rPr>
              <a:t>.</a:t>
            </a:r>
            <a:endParaRPr b="0" i="0" sz="2400" u="none" cap="none" strike="noStrike">
              <a:solidFill>
                <a:srgbClr val="000000"/>
              </a:solidFill>
              <a:latin typeface="Rubik"/>
              <a:ea typeface="Rubik"/>
              <a:cs typeface="Rubik"/>
              <a:sym typeface="Rubik"/>
            </a:endParaRPr>
          </a:p>
        </p:txBody>
      </p:sp>
      <p:sp>
        <p:nvSpPr>
          <p:cNvPr id="293" name="Google Shape;293;g2525281d56f_0_49"/>
          <p:cNvSpPr/>
          <p:nvPr/>
        </p:nvSpPr>
        <p:spPr>
          <a:xfrm>
            <a:off x="8303275" y="1816850"/>
            <a:ext cx="6421500" cy="1467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i="0" lang="en-US" sz="4800" u="none" cap="none" strike="noStrike">
                <a:solidFill>
                  <a:schemeClr val="lt1"/>
                </a:solidFill>
                <a:latin typeface="Rubik SemiBold"/>
                <a:ea typeface="Rubik SemiBold"/>
                <a:cs typeface="Rubik SemiBold"/>
                <a:sym typeface="Rubik SemiBold"/>
              </a:rPr>
              <a:t>1.6: Seguridad</a:t>
            </a:r>
            <a:endParaRPr b="1" i="0" sz="4800" u="none" cap="none" strike="noStrike">
              <a:solidFill>
                <a:schemeClr val="lt1"/>
              </a:solidFill>
              <a:latin typeface="Rubik SemiBold"/>
              <a:ea typeface="Rubik SemiBold"/>
              <a:cs typeface="Rubik SemiBold"/>
              <a:sym typeface="Rubik SemiBold"/>
            </a:endParaRPr>
          </a:p>
        </p:txBody>
      </p:sp>
      <p:sp>
        <p:nvSpPr>
          <p:cNvPr id="294" name="Google Shape;294;g2525281d56f_0_49"/>
          <p:cNvSpPr/>
          <p:nvPr/>
        </p:nvSpPr>
        <p:spPr>
          <a:xfrm>
            <a:off x="8552200" y="3621825"/>
            <a:ext cx="5993400" cy="3261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2400" u="none" cap="none" strike="noStrike">
                <a:solidFill>
                  <a:schemeClr val="lt1"/>
                </a:solidFill>
                <a:latin typeface="Rubik"/>
                <a:ea typeface="Rubik"/>
                <a:cs typeface="Rubik"/>
                <a:sym typeface="Rubik"/>
              </a:rPr>
              <a:t>Garantice la confidencialidad, integridad y disponibilidad del sistema</a:t>
            </a:r>
            <a:endParaRPr b="0" i="0" sz="2400" u="none" cap="none" strike="noStrike">
              <a:solidFill>
                <a:schemeClr val="lt1"/>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b="0" i="0" lang="en-US" sz="2400" u="none" cap="none" strike="noStrike">
                <a:solidFill>
                  <a:schemeClr val="lt1"/>
                </a:solidFill>
                <a:latin typeface="Rubik"/>
                <a:ea typeface="Rubik"/>
                <a:cs typeface="Rubik"/>
                <a:sym typeface="Rubik"/>
              </a:rPr>
              <a:t>mediante la implementación de medidas y prácticas de seguridad</a:t>
            </a:r>
            <a:endParaRPr b="0" i="0" sz="2400" u="none" cap="none" strike="noStrike">
              <a:solidFill>
                <a:schemeClr val="lt1"/>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b="0" i="0" lang="en-US" sz="2400" u="none" cap="none" strike="noStrike">
                <a:solidFill>
                  <a:schemeClr val="lt1"/>
                </a:solidFill>
                <a:latin typeface="Rubik"/>
                <a:ea typeface="Rubik"/>
                <a:cs typeface="Rubik"/>
                <a:sym typeface="Rubik"/>
              </a:rPr>
              <a:t>adecuadas.</a:t>
            </a:r>
            <a:endParaRPr b="0" i="0" sz="2400" u="none" cap="none" strike="noStrike">
              <a:solidFill>
                <a:schemeClr val="lt1"/>
              </a:solidFill>
              <a:latin typeface="Rubik"/>
              <a:ea typeface="Rubik"/>
              <a:cs typeface="Rubik"/>
              <a:sym typeface="Rubik"/>
            </a:endParaRPr>
          </a:p>
        </p:txBody>
      </p:sp>
      <p:pic>
        <p:nvPicPr>
          <p:cNvPr descr="preencoded.png" id="295" name="Google Shape;295;g2525281d56f_0_49"/>
          <p:cNvPicPr preferRelativeResize="0"/>
          <p:nvPr/>
        </p:nvPicPr>
        <p:blipFill rotWithShape="1">
          <a:blip r:embed="rId8">
            <a:alphaModFix/>
          </a:blip>
          <a:srcRect b="0" l="0" r="0" t="0"/>
          <a:stretch/>
        </p:blipFill>
        <p:spPr>
          <a:xfrm>
            <a:off x="14139369" y="8371543"/>
            <a:ext cx="924981" cy="930307"/>
          </a:xfrm>
          <a:prstGeom prst="rect">
            <a:avLst/>
          </a:prstGeom>
          <a:noFill/>
          <a:ln>
            <a:noFill/>
          </a:ln>
        </p:spPr>
      </p:pic>
      <p:pic>
        <p:nvPicPr>
          <p:cNvPr descr="preencoded.png" id="296" name="Google Shape;296;g2525281d56f_0_49"/>
          <p:cNvPicPr preferRelativeResize="0"/>
          <p:nvPr/>
        </p:nvPicPr>
        <p:blipFill rotWithShape="1">
          <a:blip r:embed="rId9">
            <a:alphaModFix/>
          </a:blip>
          <a:srcRect b="0" l="0" r="0" t="0"/>
          <a:stretch/>
        </p:blipFill>
        <p:spPr>
          <a:xfrm>
            <a:off x="13456850" y="7600450"/>
            <a:ext cx="1427519" cy="14399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1" name="Shape 301"/>
        <p:cNvGrpSpPr/>
        <p:nvPr/>
      </p:nvGrpSpPr>
      <p:grpSpPr>
        <a:xfrm>
          <a:off x="0" y="0"/>
          <a:ext cx="0" cy="0"/>
          <a:chOff x="0" y="0"/>
          <a:chExt cx="0" cy="0"/>
        </a:xfrm>
      </p:grpSpPr>
      <p:pic>
        <p:nvPicPr>
          <p:cNvPr descr="preencoded.png" id="302" name="Google Shape;302;g2525281d56f_0_66"/>
          <p:cNvPicPr preferRelativeResize="0"/>
          <p:nvPr/>
        </p:nvPicPr>
        <p:blipFill rotWithShape="1">
          <a:blip r:embed="rId3">
            <a:alphaModFix/>
          </a:blip>
          <a:srcRect b="0" l="0" r="0" t="0"/>
          <a:stretch/>
        </p:blipFill>
        <p:spPr>
          <a:xfrm>
            <a:off x="7620000" y="0"/>
            <a:ext cx="7620000" cy="9525000"/>
          </a:xfrm>
          <a:prstGeom prst="rect">
            <a:avLst/>
          </a:prstGeom>
          <a:noFill/>
          <a:ln>
            <a:noFill/>
          </a:ln>
        </p:spPr>
      </p:pic>
      <p:pic>
        <p:nvPicPr>
          <p:cNvPr descr="preencoded.png" id="303" name="Google Shape;303;g2525281d56f_0_66"/>
          <p:cNvPicPr preferRelativeResize="0"/>
          <p:nvPr/>
        </p:nvPicPr>
        <p:blipFill rotWithShape="1">
          <a:blip r:embed="rId4">
            <a:alphaModFix amt="50000"/>
          </a:blip>
          <a:srcRect b="0" l="0" r="0" t="0"/>
          <a:stretch/>
        </p:blipFill>
        <p:spPr>
          <a:xfrm>
            <a:off x="7620000" y="0"/>
            <a:ext cx="7620000" cy="9525000"/>
          </a:xfrm>
          <a:prstGeom prst="rect">
            <a:avLst/>
          </a:prstGeom>
          <a:noFill/>
          <a:ln>
            <a:noFill/>
          </a:ln>
        </p:spPr>
      </p:pic>
      <p:pic>
        <p:nvPicPr>
          <p:cNvPr descr="preencoded.png" id="304" name="Google Shape;304;g2525281d56f_0_66"/>
          <p:cNvPicPr preferRelativeResize="0"/>
          <p:nvPr/>
        </p:nvPicPr>
        <p:blipFill rotWithShape="1">
          <a:blip r:embed="rId5">
            <a:alphaModFix/>
          </a:blip>
          <a:srcRect b="0" l="0" r="0" t="0"/>
          <a:stretch/>
        </p:blipFill>
        <p:spPr>
          <a:xfrm>
            <a:off x="2498622" y="7082005"/>
            <a:ext cx="518450" cy="518452"/>
          </a:xfrm>
          <a:prstGeom prst="rect">
            <a:avLst/>
          </a:prstGeom>
          <a:noFill/>
          <a:ln>
            <a:noFill/>
          </a:ln>
        </p:spPr>
      </p:pic>
      <p:pic>
        <p:nvPicPr>
          <p:cNvPr descr="preencoded.png" id="305" name="Google Shape;305;g2525281d56f_0_66"/>
          <p:cNvPicPr preferRelativeResize="0"/>
          <p:nvPr/>
        </p:nvPicPr>
        <p:blipFill rotWithShape="1">
          <a:blip r:embed="rId6">
            <a:alphaModFix/>
          </a:blip>
          <a:srcRect b="0" l="0" r="0" t="0"/>
          <a:stretch/>
        </p:blipFill>
        <p:spPr>
          <a:xfrm>
            <a:off x="1884922" y="7082005"/>
            <a:ext cx="518450" cy="518452"/>
          </a:xfrm>
          <a:prstGeom prst="rect">
            <a:avLst/>
          </a:prstGeom>
          <a:noFill/>
          <a:ln>
            <a:noFill/>
          </a:ln>
        </p:spPr>
      </p:pic>
      <p:pic>
        <p:nvPicPr>
          <p:cNvPr descr="preencoded.png" id="306" name="Google Shape;306;g2525281d56f_0_66"/>
          <p:cNvPicPr preferRelativeResize="0"/>
          <p:nvPr/>
        </p:nvPicPr>
        <p:blipFill rotWithShape="1">
          <a:blip r:embed="rId7">
            <a:alphaModFix/>
          </a:blip>
          <a:srcRect b="0" l="0" r="0" t="0"/>
          <a:stretch/>
        </p:blipFill>
        <p:spPr>
          <a:xfrm>
            <a:off x="1271222" y="7082005"/>
            <a:ext cx="518450" cy="518452"/>
          </a:xfrm>
          <a:prstGeom prst="rect">
            <a:avLst/>
          </a:prstGeom>
          <a:noFill/>
          <a:ln>
            <a:noFill/>
          </a:ln>
        </p:spPr>
      </p:pic>
      <p:sp>
        <p:nvSpPr>
          <p:cNvPr id="307" name="Google Shape;307;g2525281d56f_0_66"/>
          <p:cNvSpPr/>
          <p:nvPr/>
        </p:nvSpPr>
        <p:spPr>
          <a:xfrm>
            <a:off x="1271225" y="1721975"/>
            <a:ext cx="13434600" cy="1467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71FF"/>
              </a:buClr>
              <a:buSzPts val="4800"/>
              <a:buFont typeface="Rubik SemiBold"/>
              <a:buNone/>
            </a:pPr>
            <a:r>
              <a:rPr b="1" i="0" lang="en-US" sz="5800" u="none" cap="none" strike="noStrike">
                <a:solidFill>
                  <a:srgbClr val="0071FF"/>
                </a:solidFill>
                <a:latin typeface="Rubik SemiBold"/>
                <a:ea typeface="Rubik SemiBold"/>
                <a:cs typeface="Rubik SemiBold"/>
                <a:sym typeface="Rubik SemiBold"/>
              </a:rPr>
              <a:t> 1.7:  Tolerancia a  </a:t>
            </a:r>
            <a:r>
              <a:rPr b="1" i="0" lang="en-US" sz="5800" u="none" cap="none" strike="noStrike">
                <a:solidFill>
                  <a:schemeClr val="lt1"/>
                </a:solidFill>
                <a:latin typeface="Rubik SemiBold"/>
                <a:ea typeface="Rubik SemiBold"/>
                <a:cs typeface="Rubik SemiBold"/>
                <a:sym typeface="Rubik SemiBold"/>
              </a:rPr>
              <a:t>Fallas y Resiliencia</a:t>
            </a:r>
            <a:endParaRPr b="1" i="0" sz="5800" u="none" cap="none" strike="noStrike">
              <a:solidFill>
                <a:schemeClr val="lt1"/>
              </a:solidFill>
              <a:latin typeface="Calibri"/>
              <a:ea typeface="Calibri"/>
              <a:cs typeface="Calibri"/>
              <a:sym typeface="Calibri"/>
            </a:endParaRPr>
          </a:p>
        </p:txBody>
      </p:sp>
      <p:sp>
        <p:nvSpPr>
          <p:cNvPr id="308" name="Google Shape;308;g2525281d56f_0_66"/>
          <p:cNvSpPr/>
          <p:nvPr/>
        </p:nvSpPr>
        <p:spPr>
          <a:xfrm>
            <a:off x="1431775" y="3869700"/>
            <a:ext cx="5953200" cy="1785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2400" u="none" cap="none" strike="noStrike">
                <a:solidFill>
                  <a:srgbClr val="000000"/>
                </a:solidFill>
                <a:latin typeface="Rubik"/>
                <a:ea typeface="Rubik"/>
                <a:cs typeface="Rubik"/>
                <a:sym typeface="Rubik"/>
              </a:rPr>
              <a:t>Diseñe sistemas que resisten fallas y se recuperen con gracia de errores,</a:t>
            </a:r>
            <a:endParaRPr b="0" i="0" sz="24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b="0" i="0" lang="en-US" sz="2400" u="none" cap="none" strike="noStrike">
                <a:solidFill>
                  <a:srgbClr val="000000"/>
                </a:solidFill>
                <a:latin typeface="Rubik"/>
                <a:ea typeface="Rubik"/>
                <a:cs typeface="Rubik"/>
                <a:sym typeface="Rubik"/>
              </a:rPr>
              <a:t>asegurando confiabilidad y disponibilidad.</a:t>
            </a:r>
            <a:endParaRPr b="0" i="0" sz="24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24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24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24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rgbClr val="000000"/>
              </a:buClr>
              <a:buSzPts val="2400"/>
              <a:buFont typeface="Rubik"/>
              <a:buNone/>
            </a:pPr>
            <a:r>
              <a:t/>
            </a:r>
            <a:endParaRPr b="0" i="0" sz="2400" u="none" cap="none" strike="noStrike">
              <a:solidFill>
                <a:srgbClr val="000000"/>
              </a:solidFill>
              <a:latin typeface="Rubik"/>
              <a:ea typeface="Rubik"/>
              <a:cs typeface="Rubik"/>
              <a:sym typeface="Rubik"/>
            </a:endParaRPr>
          </a:p>
        </p:txBody>
      </p:sp>
      <p:pic>
        <p:nvPicPr>
          <p:cNvPr descr="preencoded.png" id="309" name="Google Shape;309;g2525281d56f_0_66"/>
          <p:cNvPicPr preferRelativeResize="0"/>
          <p:nvPr/>
        </p:nvPicPr>
        <p:blipFill rotWithShape="1">
          <a:blip r:embed="rId8">
            <a:alphaModFix/>
          </a:blip>
          <a:srcRect b="0" l="0" r="0" t="0"/>
          <a:stretch/>
        </p:blipFill>
        <p:spPr>
          <a:xfrm>
            <a:off x="14052344" y="8199593"/>
            <a:ext cx="924981" cy="930307"/>
          </a:xfrm>
          <a:prstGeom prst="rect">
            <a:avLst/>
          </a:prstGeom>
          <a:noFill/>
          <a:ln>
            <a:noFill/>
          </a:ln>
        </p:spPr>
      </p:pic>
      <p:pic>
        <p:nvPicPr>
          <p:cNvPr descr="preencoded.png" id="310" name="Google Shape;310;g2525281d56f_0_66"/>
          <p:cNvPicPr preferRelativeResize="0"/>
          <p:nvPr/>
        </p:nvPicPr>
        <p:blipFill rotWithShape="1">
          <a:blip r:embed="rId9">
            <a:alphaModFix/>
          </a:blip>
          <a:srcRect b="0" l="0" r="0" t="0"/>
          <a:stretch/>
        </p:blipFill>
        <p:spPr>
          <a:xfrm>
            <a:off x="13369825" y="7428500"/>
            <a:ext cx="1427519" cy="14399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 name="Shape 30"/>
        <p:cNvGrpSpPr/>
        <p:nvPr/>
      </p:nvGrpSpPr>
      <p:grpSpPr>
        <a:xfrm>
          <a:off x="0" y="0"/>
          <a:ext cx="0" cy="0"/>
          <a:chOff x="0" y="0"/>
          <a:chExt cx="0" cy="0"/>
        </a:xfrm>
      </p:grpSpPr>
      <p:pic>
        <p:nvPicPr>
          <p:cNvPr descr="preencoded.png" id="31" name="Google Shape;31;p5"/>
          <p:cNvPicPr preferRelativeResize="0"/>
          <p:nvPr/>
        </p:nvPicPr>
        <p:blipFill rotWithShape="1">
          <a:blip r:embed="rId3">
            <a:alphaModFix/>
          </a:blip>
          <a:srcRect b="0" l="0" r="0" t="0"/>
          <a:stretch/>
        </p:blipFill>
        <p:spPr>
          <a:xfrm>
            <a:off x="1664650" y="2976875"/>
            <a:ext cx="11910700" cy="5558325"/>
          </a:xfrm>
          <a:prstGeom prst="rect">
            <a:avLst/>
          </a:prstGeom>
          <a:noFill/>
          <a:ln>
            <a:noFill/>
          </a:ln>
        </p:spPr>
      </p:pic>
      <p:pic>
        <p:nvPicPr>
          <p:cNvPr descr="preencoded.png" id="32" name="Google Shape;32;p5"/>
          <p:cNvPicPr preferRelativeResize="0"/>
          <p:nvPr/>
        </p:nvPicPr>
        <p:blipFill rotWithShape="1">
          <a:blip r:embed="rId4">
            <a:alphaModFix/>
          </a:blip>
          <a:srcRect b="0" l="0" r="0" t="0"/>
          <a:stretch/>
        </p:blipFill>
        <p:spPr>
          <a:xfrm>
            <a:off x="614729" y="547688"/>
            <a:ext cx="14010544" cy="17818"/>
          </a:xfrm>
          <a:prstGeom prst="rect">
            <a:avLst/>
          </a:prstGeom>
          <a:noFill/>
          <a:ln>
            <a:noFill/>
          </a:ln>
        </p:spPr>
      </p:pic>
      <p:sp>
        <p:nvSpPr>
          <p:cNvPr id="33" name="Google Shape;33;p5"/>
          <p:cNvSpPr/>
          <p:nvPr/>
        </p:nvSpPr>
        <p:spPr>
          <a:xfrm>
            <a:off x="2074650" y="3144075"/>
            <a:ext cx="11090700" cy="5328900"/>
          </a:xfrm>
          <a:prstGeom prst="rect">
            <a:avLst/>
          </a:prstGeom>
          <a:noFill/>
          <a:ln>
            <a:noFill/>
          </a:ln>
        </p:spPr>
        <p:txBody>
          <a:bodyPr anchorCtr="0" anchor="t" bIns="0" lIns="0" spcFirstLastPara="1" rIns="0" wrap="square" tIns="0">
            <a:noAutofit/>
          </a:bodyPr>
          <a:lstStyle/>
          <a:p>
            <a:pPr indent="-381000" lvl="0" marL="457200" marR="0" rtl="0" algn="just">
              <a:lnSpc>
                <a:spcPct val="130000"/>
              </a:lnSpc>
              <a:spcBef>
                <a:spcPts val="0"/>
              </a:spcBef>
              <a:spcAft>
                <a:spcPts val="0"/>
              </a:spcAft>
              <a:buClr>
                <a:srgbClr val="FFFFFF"/>
              </a:buClr>
              <a:buSzPts val="2400"/>
              <a:buFont typeface="Rubik"/>
              <a:buChar char="●"/>
            </a:pPr>
            <a:r>
              <a:rPr b="0" i="0" lang="en-US" sz="2400" u="none" cap="none" strike="noStrike">
                <a:solidFill>
                  <a:srgbClr val="FFFFFF"/>
                </a:solidFill>
                <a:latin typeface="Rubik"/>
                <a:ea typeface="Rubik"/>
                <a:cs typeface="Rubik"/>
                <a:sym typeface="Rubik"/>
              </a:rPr>
              <a:t>Conocimientos fundamentales sobre arquitectura y diseño de sistemas.</a:t>
            </a:r>
            <a:endParaRPr b="0" i="0" sz="2400" u="none" cap="none" strike="noStrike">
              <a:solidFill>
                <a:srgbClr val="FFFFFF"/>
              </a:solidFill>
              <a:latin typeface="Rubik"/>
              <a:ea typeface="Rubik"/>
              <a:cs typeface="Rubik"/>
              <a:sym typeface="Rubik"/>
            </a:endParaRPr>
          </a:p>
          <a:p>
            <a:pPr indent="-381000" lvl="0" marL="457200" marR="0" rtl="0" algn="just">
              <a:lnSpc>
                <a:spcPct val="130000"/>
              </a:lnSpc>
              <a:spcBef>
                <a:spcPts val="0"/>
              </a:spcBef>
              <a:spcAft>
                <a:spcPts val="0"/>
              </a:spcAft>
              <a:buClr>
                <a:srgbClr val="FFFFFF"/>
              </a:buClr>
              <a:buSzPts val="2400"/>
              <a:buFont typeface="Rubik"/>
              <a:buChar char="●"/>
            </a:pPr>
            <a:r>
              <a:rPr b="0" i="0" lang="en-US" sz="2400" u="none" cap="none" strike="noStrike">
                <a:solidFill>
                  <a:srgbClr val="FFFFFF"/>
                </a:solidFill>
                <a:latin typeface="Rubik"/>
                <a:ea typeface="Rubik"/>
                <a:cs typeface="Rubik"/>
                <a:sym typeface="Rubik"/>
              </a:rPr>
              <a:t>Capacitación en principios y enfoques clave.</a:t>
            </a:r>
            <a:endParaRPr b="0" i="0" sz="2400" u="none" cap="none" strike="noStrike">
              <a:solidFill>
                <a:srgbClr val="FFFFFF"/>
              </a:solidFill>
              <a:latin typeface="Rubik"/>
              <a:ea typeface="Rubik"/>
              <a:cs typeface="Rubik"/>
              <a:sym typeface="Rubik"/>
            </a:endParaRPr>
          </a:p>
          <a:p>
            <a:pPr indent="-381000" lvl="0" marL="457200" marR="0" rtl="0" algn="just">
              <a:lnSpc>
                <a:spcPct val="130000"/>
              </a:lnSpc>
              <a:spcBef>
                <a:spcPts val="0"/>
              </a:spcBef>
              <a:spcAft>
                <a:spcPts val="0"/>
              </a:spcAft>
              <a:buClr>
                <a:srgbClr val="FFFFFF"/>
              </a:buClr>
              <a:buSzPts val="2400"/>
              <a:buFont typeface="Rubik"/>
              <a:buChar char="●"/>
            </a:pPr>
            <a:r>
              <a:rPr b="0" i="0" lang="en-US" sz="2400" u="none" cap="none" strike="noStrike">
                <a:solidFill>
                  <a:srgbClr val="FFFFFF"/>
                </a:solidFill>
                <a:latin typeface="Rubik"/>
                <a:ea typeface="Rubik"/>
                <a:cs typeface="Rubik"/>
                <a:sym typeface="Rubik"/>
              </a:rPr>
              <a:t>Técnicas efectivas en la creación de arquitecturas de sistemas robustas y escalables.</a:t>
            </a:r>
            <a:endParaRPr b="0" i="0" sz="2400" u="none" cap="none" strike="noStrike">
              <a:solidFill>
                <a:srgbClr val="FFFFFF"/>
              </a:solidFill>
              <a:latin typeface="Rubik"/>
              <a:ea typeface="Rubik"/>
              <a:cs typeface="Rubik"/>
              <a:sym typeface="Rubik"/>
            </a:endParaRPr>
          </a:p>
          <a:p>
            <a:pPr indent="-381000" lvl="0" marL="457200" marR="0" rtl="0" algn="just">
              <a:lnSpc>
                <a:spcPct val="130000"/>
              </a:lnSpc>
              <a:spcBef>
                <a:spcPts val="0"/>
              </a:spcBef>
              <a:spcAft>
                <a:spcPts val="0"/>
              </a:spcAft>
              <a:buClr>
                <a:srgbClr val="FFFFFF"/>
              </a:buClr>
              <a:buSzPts val="2400"/>
              <a:buFont typeface="Rubik"/>
              <a:buChar char="●"/>
            </a:pPr>
            <a:r>
              <a:rPr b="0" i="0" lang="en-US" sz="2400" u="none" cap="none" strike="noStrike">
                <a:solidFill>
                  <a:srgbClr val="FFFFFF"/>
                </a:solidFill>
                <a:latin typeface="Rubik"/>
                <a:ea typeface="Rubik"/>
                <a:cs typeface="Rubik"/>
                <a:sym typeface="Rubik"/>
              </a:rPr>
              <a:t>Análisis de requerimientos Funcionales y no Funcionales.</a:t>
            </a:r>
            <a:endParaRPr b="0" i="0" sz="2400" u="none" cap="none" strike="noStrike">
              <a:solidFill>
                <a:srgbClr val="FFFFFF"/>
              </a:solidFill>
              <a:latin typeface="Rubik"/>
              <a:ea typeface="Rubik"/>
              <a:cs typeface="Rubik"/>
              <a:sym typeface="Rubik"/>
            </a:endParaRPr>
          </a:p>
          <a:p>
            <a:pPr indent="-381000" lvl="0" marL="457200" marR="0" rtl="0" algn="just">
              <a:lnSpc>
                <a:spcPct val="130000"/>
              </a:lnSpc>
              <a:spcBef>
                <a:spcPts val="0"/>
              </a:spcBef>
              <a:spcAft>
                <a:spcPts val="0"/>
              </a:spcAft>
              <a:buClr>
                <a:srgbClr val="FFFFFF"/>
              </a:buClr>
              <a:buSzPts val="2400"/>
              <a:buFont typeface="Rubik"/>
              <a:buChar char="●"/>
            </a:pPr>
            <a:r>
              <a:rPr b="0" i="0" lang="en-US" sz="2400" u="none" cap="none" strike="noStrike">
                <a:solidFill>
                  <a:srgbClr val="FFFFFF"/>
                </a:solidFill>
                <a:latin typeface="Rubik"/>
                <a:ea typeface="Rubik"/>
                <a:cs typeface="Rubik"/>
                <a:sym typeface="Rubik"/>
              </a:rPr>
              <a:t>Diseño y modelado de soluciones Ti.</a:t>
            </a:r>
            <a:endParaRPr b="0" i="0" sz="2400" u="none" cap="none" strike="noStrike">
              <a:solidFill>
                <a:srgbClr val="FFFFFF"/>
              </a:solidFill>
              <a:latin typeface="Rubik"/>
              <a:ea typeface="Rubik"/>
              <a:cs typeface="Rubik"/>
              <a:sym typeface="Rubik"/>
            </a:endParaRPr>
          </a:p>
          <a:p>
            <a:pPr indent="-381000" lvl="0" marL="457200" marR="0" rtl="0" algn="just">
              <a:lnSpc>
                <a:spcPct val="130000"/>
              </a:lnSpc>
              <a:spcBef>
                <a:spcPts val="0"/>
              </a:spcBef>
              <a:spcAft>
                <a:spcPts val="0"/>
              </a:spcAft>
              <a:buClr>
                <a:srgbClr val="FFFFFF"/>
              </a:buClr>
              <a:buSzPts val="2400"/>
              <a:buFont typeface="Rubik"/>
              <a:buChar char="●"/>
            </a:pPr>
            <a:r>
              <a:rPr b="0" i="0" lang="en-US" sz="2400" u="none" cap="none" strike="noStrike">
                <a:solidFill>
                  <a:srgbClr val="FFFFFF"/>
                </a:solidFill>
                <a:latin typeface="Rubik"/>
                <a:ea typeface="Rubik"/>
                <a:cs typeface="Rubik"/>
                <a:sym typeface="Rubik"/>
              </a:rPr>
              <a:t>Toma de decisiones arquitectónicas adecuadas en el desarrollo de sistemas de software.</a:t>
            </a:r>
            <a:endParaRPr b="0" i="0" sz="2400" u="none" cap="none" strike="noStrike">
              <a:solidFill>
                <a:srgbClr val="FFFFFF"/>
              </a:solidFill>
              <a:latin typeface="Rubik"/>
              <a:ea typeface="Rubik"/>
              <a:cs typeface="Rubik"/>
              <a:sym typeface="Rubik"/>
            </a:endParaRPr>
          </a:p>
          <a:p>
            <a:pPr indent="-381000" lvl="0" marL="457200" marR="0" rtl="0" algn="just">
              <a:lnSpc>
                <a:spcPct val="130000"/>
              </a:lnSpc>
              <a:spcBef>
                <a:spcPts val="0"/>
              </a:spcBef>
              <a:spcAft>
                <a:spcPts val="0"/>
              </a:spcAft>
              <a:buClr>
                <a:srgbClr val="FFFFFF"/>
              </a:buClr>
              <a:buSzPts val="2400"/>
              <a:buFont typeface="Rubik"/>
              <a:buChar char="●"/>
            </a:pPr>
            <a:r>
              <a:rPr b="0" i="0" lang="en-US" sz="2400" u="none" cap="none" strike="noStrike">
                <a:solidFill>
                  <a:srgbClr val="FFFFFF"/>
                </a:solidFill>
                <a:latin typeface="Rubik"/>
                <a:ea typeface="Rubik"/>
                <a:cs typeface="Rubik"/>
                <a:sym typeface="Rubik"/>
              </a:rPr>
              <a:t>Ejemplos prácticos y casos de estudio.</a:t>
            </a:r>
            <a:endParaRPr b="0" i="0" sz="2400" u="none" cap="none" strike="noStrike">
              <a:solidFill>
                <a:srgbClr val="FFFFFF"/>
              </a:solidFill>
              <a:latin typeface="Rubik"/>
              <a:ea typeface="Rubik"/>
              <a:cs typeface="Rubik"/>
              <a:sym typeface="Rubik"/>
            </a:endParaRPr>
          </a:p>
          <a:p>
            <a:pPr indent="-381000" lvl="0" marL="457200" marR="0" rtl="0" algn="just">
              <a:lnSpc>
                <a:spcPct val="130000"/>
              </a:lnSpc>
              <a:spcBef>
                <a:spcPts val="0"/>
              </a:spcBef>
              <a:spcAft>
                <a:spcPts val="0"/>
              </a:spcAft>
              <a:buClr>
                <a:srgbClr val="FFFFFF"/>
              </a:buClr>
              <a:buSzPts val="2400"/>
              <a:buFont typeface="Rubik"/>
              <a:buChar char="●"/>
            </a:pPr>
            <a:r>
              <a:rPr b="0" i="0" lang="en-US" sz="2400" u="none" cap="none" strike="noStrike">
                <a:solidFill>
                  <a:srgbClr val="FFFFFF"/>
                </a:solidFill>
                <a:latin typeface="Rubik"/>
                <a:ea typeface="Rubik"/>
                <a:cs typeface="Rubik"/>
                <a:sym typeface="Rubik"/>
              </a:rPr>
              <a:t>Desarrollo de pensamiento crítico y resolución de problemas en el contexto de la arquitectura y el diseño de sistemas.</a:t>
            </a:r>
            <a:endParaRPr b="0" i="0" sz="2400" u="none" cap="none" strike="noStrike">
              <a:solidFill>
                <a:srgbClr val="FFFFFF"/>
              </a:solidFill>
              <a:latin typeface="Rubik"/>
              <a:ea typeface="Rubik"/>
              <a:cs typeface="Rubik"/>
              <a:sym typeface="Rubik"/>
            </a:endParaRPr>
          </a:p>
        </p:txBody>
      </p:sp>
      <p:sp>
        <p:nvSpPr>
          <p:cNvPr id="34" name="Google Shape;34;p5"/>
          <p:cNvSpPr/>
          <p:nvPr/>
        </p:nvSpPr>
        <p:spPr>
          <a:xfrm>
            <a:off x="14497050" y="8388065"/>
            <a:ext cx="362700" cy="311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.02</a:t>
            </a:r>
            <a:endParaRPr b="0" i="0" sz="1800" u="none" cap="none" strike="noStrike">
              <a:solidFill>
                <a:schemeClr val="dk1"/>
              </a:solidFill>
              <a:latin typeface="Calibri"/>
              <a:ea typeface="Calibri"/>
              <a:cs typeface="Calibri"/>
              <a:sym typeface="Calibri"/>
            </a:endParaRPr>
          </a:p>
        </p:txBody>
      </p:sp>
      <p:sp>
        <p:nvSpPr>
          <p:cNvPr id="35" name="Google Shape;35;p5"/>
          <p:cNvSpPr/>
          <p:nvPr/>
        </p:nvSpPr>
        <p:spPr>
          <a:xfrm>
            <a:off x="600075" y="612450"/>
            <a:ext cx="70050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Arquitectura TI y Patrones de diseño de Sistemas.</a:t>
            </a:r>
            <a:endParaRPr b="1" i="0" sz="1800" u="none" cap="none" strike="noStrike">
              <a:solidFill>
                <a:schemeClr val="dk1"/>
              </a:solidFill>
              <a:latin typeface="Calibri"/>
              <a:ea typeface="Calibri"/>
              <a:cs typeface="Calibri"/>
              <a:sym typeface="Calibri"/>
            </a:endParaRPr>
          </a:p>
        </p:txBody>
      </p:sp>
      <p:sp>
        <p:nvSpPr>
          <p:cNvPr id="36" name="Google Shape;36;p5"/>
          <p:cNvSpPr/>
          <p:nvPr/>
        </p:nvSpPr>
        <p:spPr>
          <a:xfrm>
            <a:off x="12925425" y="612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Sermatech</a:t>
            </a:r>
            <a:endParaRPr b="0" i="0" sz="1800" u="none" cap="none" strike="noStrike">
              <a:solidFill>
                <a:schemeClr val="dk1"/>
              </a:solidFill>
              <a:latin typeface="Calibri"/>
              <a:ea typeface="Calibri"/>
              <a:cs typeface="Calibri"/>
              <a:sym typeface="Calibri"/>
            </a:endParaRPr>
          </a:p>
        </p:txBody>
      </p:sp>
      <p:sp>
        <p:nvSpPr>
          <p:cNvPr id="37" name="Google Shape;37;p5"/>
          <p:cNvSpPr txBox="1"/>
          <p:nvPr/>
        </p:nvSpPr>
        <p:spPr>
          <a:xfrm>
            <a:off x="1295700" y="1774088"/>
            <a:ext cx="126486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30000"/>
              </a:lnSpc>
              <a:spcBef>
                <a:spcPts val="0"/>
              </a:spcBef>
              <a:spcAft>
                <a:spcPts val="0"/>
              </a:spcAft>
              <a:buClr>
                <a:srgbClr val="000000"/>
              </a:buClr>
              <a:buSzPts val="4800"/>
              <a:buFont typeface="Arial"/>
              <a:buNone/>
            </a:pPr>
            <a:r>
              <a:rPr b="1" i="0" lang="en-US" sz="4800" u="none" cap="none" strike="noStrike">
                <a:solidFill>
                  <a:srgbClr val="0071FF"/>
                </a:solidFill>
                <a:latin typeface="Rubik"/>
                <a:ea typeface="Rubik"/>
                <a:cs typeface="Rubik"/>
                <a:sym typeface="Rubik"/>
              </a:rPr>
              <a:t>Introducción al curso</a:t>
            </a:r>
            <a:endParaRPr b="1" i="0" sz="4800" u="none" cap="none" strike="noStrike">
              <a:solidFill>
                <a:srgbClr val="0071FF"/>
              </a:solidFill>
              <a:latin typeface="Rubik"/>
              <a:ea typeface="Rubik"/>
              <a:cs typeface="Rubik"/>
              <a:sym typeface="Rubi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1FF"/>
        </a:solidFill>
      </p:bgPr>
    </p:bg>
    <p:spTree>
      <p:nvGrpSpPr>
        <p:cNvPr id="315" name="Shape 315"/>
        <p:cNvGrpSpPr/>
        <p:nvPr/>
      </p:nvGrpSpPr>
      <p:grpSpPr>
        <a:xfrm>
          <a:off x="0" y="0"/>
          <a:ext cx="0" cy="0"/>
          <a:chOff x="0" y="0"/>
          <a:chExt cx="0" cy="0"/>
        </a:xfrm>
      </p:grpSpPr>
      <p:pic>
        <p:nvPicPr>
          <p:cNvPr descr="preencoded.png" id="316" name="Google Shape;316;g251273353a3_0_166"/>
          <p:cNvPicPr preferRelativeResize="0"/>
          <p:nvPr/>
        </p:nvPicPr>
        <p:blipFill rotWithShape="1">
          <a:blip r:embed="rId3">
            <a:alphaModFix amt="50000"/>
          </a:blip>
          <a:srcRect b="0" l="0" r="0" t="0"/>
          <a:stretch/>
        </p:blipFill>
        <p:spPr>
          <a:xfrm>
            <a:off x="0" y="0"/>
            <a:ext cx="15240001" cy="9524999"/>
          </a:xfrm>
          <a:prstGeom prst="rect">
            <a:avLst/>
          </a:prstGeom>
          <a:noFill/>
          <a:ln>
            <a:noFill/>
          </a:ln>
        </p:spPr>
      </p:pic>
      <p:pic>
        <p:nvPicPr>
          <p:cNvPr descr="preencoded.png" id="317" name="Google Shape;317;g251273353a3_0_166"/>
          <p:cNvPicPr preferRelativeResize="0"/>
          <p:nvPr/>
        </p:nvPicPr>
        <p:blipFill rotWithShape="1">
          <a:blip r:embed="rId4">
            <a:alphaModFix/>
          </a:blip>
          <a:srcRect b="0" l="0" r="0" t="0"/>
          <a:stretch/>
        </p:blipFill>
        <p:spPr>
          <a:xfrm>
            <a:off x="1271222" y="7021078"/>
            <a:ext cx="3257550" cy="64331"/>
          </a:xfrm>
          <a:prstGeom prst="rect">
            <a:avLst/>
          </a:prstGeom>
          <a:noFill/>
          <a:ln>
            <a:noFill/>
          </a:ln>
        </p:spPr>
      </p:pic>
      <p:pic>
        <p:nvPicPr>
          <p:cNvPr descr="preencoded.png" id="318" name="Google Shape;318;g251273353a3_0_166"/>
          <p:cNvPicPr preferRelativeResize="0"/>
          <p:nvPr/>
        </p:nvPicPr>
        <p:blipFill rotWithShape="1">
          <a:blip r:embed="rId5">
            <a:alphaModFix/>
          </a:blip>
          <a:srcRect b="0" l="0" r="0" t="0"/>
          <a:stretch/>
        </p:blipFill>
        <p:spPr>
          <a:xfrm>
            <a:off x="614729" y="641672"/>
            <a:ext cx="14010544" cy="17813"/>
          </a:xfrm>
          <a:prstGeom prst="rect">
            <a:avLst/>
          </a:prstGeom>
          <a:noFill/>
          <a:ln>
            <a:noFill/>
          </a:ln>
        </p:spPr>
      </p:pic>
      <p:pic>
        <p:nvPicPr>
          <p:cNvPr descr="preencoded.png" id="319" name="Google Shape;319;g251273353a3_0_166"/>
          <p:cNvPicPr preferRelativeResize="0"/>
          <p:nvPr/>
        </p:nvPicPr>
        <p:blipFill rotWithShape="1">
          <a:blip r:embed="rId6">
            <a:alphaModFix/>
          </a:blip>
          <a:srcRect b="0" l="0" r="0" t="0"/>
          <a:stretch/>
        </p:blipFill>
        <p:spPr>
          <a:xfrm>
            <a:off x="8797910" y="2399026"/>
            <a:ext cx="6442090" cy="4654219"/>
          </a:xfrm>
          <a:prstGeom prst="rect">
            <a:avLst/>
          </a:prstGeom>
          <a:noFill/>
          <a:ln>
            <a:noFill/>
          </a:ln>
        </p:spPr>
      </p:pic>
      <p:pic>
        <p:nvPicPr>
          <p:cNvPr descr="preencoded.png" id="320" name="Google Shape;320;g251273353a3_0_166"/>
          <p:cNvPicPr preferRelativeResize="0"/>
          <p:nvPr/>
        </p:nvPicPr>
        <p:blipFill rotWithShape="1">
          <a:blip r:embed="rId7">
            <a:alphaModFix/>
          </a:blip>
          <a:srcRect b="0" l="0" r="0" t="0"/>
          <a:stretch/>
        </p:blipFill>
        <p:spPr>
          <a:xfrm>
            <a:off x="7196136" y="5325906"/>
            <a:ext cx="847725" cy="1562100"/>
          </a:xfrm>
          <a:prstGeom prst="rect">
            <a:avLst/>
          </a:prstGeom>
          <a:noFill/>
          <a:ln>
            <a:noFill/>
          </a:ln>
        </p:spPr>
      </p:pic>
      <p:sp>
        <p:nvSpPr>
          <p:cNvPr id="321" name="Google Shape;321;g251273353a3_0_166"/>
          <p:cNvSpPr/>
          <p:nvPr/>
        </p:nvSpPr>
        <p:spPr>
          <a:xfrm>
            <a:off x="1247775" y="2809968"/>
            <a:ext cx="6039000" cy="733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FFFFFF"/>
              </a:buClr>
              <a:buSzPts val="4800"/>
              <a:buFont typeface="Rubik SemiBold"/>
              <a:buNone/>
            </a:pPr>
            <a:r>
              <a:rPr b="1" i="0" lang="en-US" sz="4800" u="none" cap="none" strike="noStrike">
                <a:solidFill>
                  <a:srgbClr val="FFFFFF"/>
                </a:solidFill>
                <a:latin typeface="Rubik SemiBold"/>
                <a:ea typeface="Rubik SemiBold"/>
                <a:cs typeface="Rubik SemiBold"/>
                <a:sym typeface="Rubik SemiBold"/>
              </a:rPr>
              <a:t>Descanso.</a:t>
            </a:r>
            <a:br>
              <a:rPr b="1" i="0" lang="en-US" sz="4800" u="none" cap="none" strike="noStrike">
                <a:solidFill>
                  <a:srgbClr val="FFFFFF"/>
                </a:solidFill>
                <a:latin typeface="Rubik SemiBold"/>
                <a:ea typeface="Rubik SemiBold"/>
                <a:cs typeface="Rubik SemiBold"/>
                <a:sym typeface="Rubik SemiBold"/>
              </a:rPr>
            </a:br>
            <a:r>
              <a:rPr b="1" i="0" lang="en-US" sz="4500" u="none" cap="none" strike="noStrike">
                <a:solidFill>
                  <a:srgbClr val="FFFFFF"/>
                </a:solidFill>
                <a:latin typeface="Rubik SemiBold"/>
                <a:ea typeface="Rubik SemiBold"/>
                <a:cs typeface="Rubik SemiBold"/>
                <a:sym typeface="Rubik SemiBold"/>
              </a:rPr>
              <a:t>Regresamos 15 Min…</a:t>
            </a:r>
            <a:r>
              <a:rPr b="1" i="0" lang="en-US" sz="4800" u="none" cap="none" strike="noStrike">
                <a:solidFill>
                  <a:srgbClr val="FFFFFF"/>
                </a:solidFill>
                <a:latin typeface="Rubik SemiBold"/>
                <a:ea typeface="Rubik SemiBold"/>
                <a:cs typeface="Rubik SemiBold"/>
                <a:sym typeface="Rubik SemiBold"/>
              </a:rPr>
              <a:t> </a:t>
            </a:r>
            <a:br>
              <a:rPr b="1" i="0" lang="en-US" sz="4800" u="none" cap="none" strike="noStrike">
                <a:solidFill>
                  <a:srgbClr val="FFFFFF"/>
                </a:solidFill>
                <a:latin typeface="Rubik SemiBold"/>
                <a:ea typeface="Rubik SemiBold"/>
                <a:cs typeface="Rubik SemiBold"/>
                <a:sym typeface="Rubik SemiBold"/>
              </a:rPr>
            </a:br>
            <a:br>
              <a:rPr b="1" i="0" lang="en-US" sz="4800" u="none" cap="none" strike="noStrike">
                <a:solidFill>
                  <a:srgbClr val="FFFFFF"/>
                </a:solidFill>
                <a:latin typeface="Rubik SemiBold"/>
                <a:ea typeface="Rubik SemiBold"/>
                <a:cs typeface="Rubik SemiBold"/>
                <a:sym typeface="Rubik SemiBold"/>
              </a:rPr>
            </a:br>
            <a:r>
              <a:rPr b="1" i="1" lang="en-US" sz="2600" u="none" cap="none" strike="noStrike">
                <a:solidFill>
                  <a:srgbClr val="FFFFFF"/>
                </a:solidFill>
                <a:latin typeface="Rubik SemiBold"/>
                <a:ea typeface="Rubik SemiBold"/>
                <a:cs typeface="Rubik SemiBold"/>
                <a:sym typeface="Rubik SemiBold"/>
              </a:rPr>
              <a:t>Se recomienda el uso de cronómetro</a:t>
            </a:r>
            <a:endParaRPr b="1" i="1" sz="2600" u="none" cap="none" strike="noStrike">
              <a:solidFill>
                <a:schemeClr val="dk1"/>
              </a:solidFill>
              <a:latin typeface="Calibri"/>
              <a:ea typeface="Calibri"/>
              <a:cs typeface="Calibri"/>
              <a:sym typeface="Calibri"/>
            </a:endParaRPr>
          </a:p>
        </p:txBody>
      </p:sp>
      <p:sp>
        <p:nvSpPr>
          <p:cNvPr id="322" name="Google Shape;322;g251273353a3_0_166"/>
          <p:cNvSpPr/>
          <p:nvPr/>
        </p:nvSpPr>
        <p:spPr>
          <a:xfrm>
            <a:off x="600075" y="706450"/>
            <a:ext cx="55308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FFFFFF"/>
              </a:buClr>
              <a:buSzPts val="1800"/>
              <a:buFont typeface="Rubik"/>
              <a:buNone/>
            </a:pPr>
            <a:r>
              <a:rPr b="0" i="0" lang="en-US" sz="1800" u="none" cap="none" strike="noStrike">
                <a:solidFill>
                  <a:srgbClr val="FFFFFF"/>
                </a:solidFill>
                <a:latin typeface="Rubik"/>
                <a:ea typeface="Rubik"/>
                <a:cs typeface="Rubik"/>
                <a:sym typeface="Rubik"/>
              </a:rPr>
              <a:t>Arquitectura TI y Patrones de diseño de Sistemas.</a:t>
            </a:r>
            <a:endParaRPr b="1" i="0" sz="1800" u="none" cap="none" strike="noStrike">
              <a:solidFill>
                <a:schemeClr val="dk1"/>
              </a:solidFill>
              <a:latin typeface="Calibri"/>
              <a:ea typeface="Calibri"/>
              <a:cs typeface="Calibri"/>
              <a:sym typeface="Calibri"/>
            </a:endParaRPr>
          </a:p>
        </p:txBody>
      </p:sp>
      <p:sp>
        <p:nvSpPr>
          <p:cNvPr id="323" name="Google Shape;323;g251273353a3_0_166"/>
          <p:cNvSpPr/>
          <p:nvPr/>
        </p:nvSpPr>
        <p:spPr>
          <a:xfrm>
            <a:off x="12925425" y="706441"/>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FFFFFF"/>
              </a:buClr>
              <a:buSzPts val="1800"/>
              <a:buFont typeface="Rubik"/>
              <a:buNone/>
            </a:pPr>
            <a:r>
              <a:rPr b="0" i="0" lang="en-US" sz="1800" u="none" cap="none" strike="noStrike">
                <a:solidFill>
                  <a:srgbClr val="FFFFFF"/>
                </a:solidFill>
                <a:latin typeface="Rubik"/>
                <a:ea typeface="Rubik"/>
                <a:cs typeface="Rubik"/>
                <a:sym typeface="Rubik"/>
              </a:rPr>
              <a:t>Sermaluc</a:t>
            </a:r>
            <a:endParaRPr b="0" i="0" sz="1800" u="none" cap="none" strike="noStrike">
              <a:solidFill>
                <a:schemeClr val="dk1"/>
              </a:solidFill>
              <a:latin typeface="Calibri"/>
              <a:ea typeface="Calibri"/>
              <a:cs typeface="Calibri"/>
              <a:sym typeface="Calibri"/>
            </a:endParaRPr>
          </a:p>
        </p:txBody>
      </p:sp>
      <p:sp>
        <p:nvSpPr>
          <p:cNvPr id="324" name="Google Shape;324;g251273353a3_0_166"/>
          <p:cNvSpPr/>
          <p:nvPr/>
        </p:nvSpPr>
        <p:spPr>
          <a:xfrm>
            <a:off x="14258925" y="8865496"/>
            <a:ext cx="362700" cy="311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ECF4FF"/>
              </a:buClr>
              <a:buSzPts val="1800"/>
              <a:buFont typeface="Rubik"/>
              <a:buNone/>
            </a:pPr>
            <a:r>
              <a:rPr b="0" i="0" lang="en-US" sz="1800" u="none" cap="none" strike="noStrike">
                <a:solidFill>
                  <a:srgbClr val="ECF4FF"/>
                </a:solidFill>
                <a:latin typeface="Rubik"/>
                <a:ea typeface="Rubik"/>
                <a:cs typeface="Rubik"/>
                <a:sym typeface="Rubik"/>
              </a:rPr>
              <a:t>.02</a:t>
            </a:r>
            <a:endParaRPr b="0" i="0" sz="1800" u="none" cap="none" strike="noStrike">
              <a:solidFill>
                <a:schemeClr val="dk1"/>
              </a:solidFill>
              <a:latin typeface="Calibri"/>
              <a:ea typeface="Calibri"/>
              <a:cs typeface="Calibri"/>
              <a:sym typeface="Calibri"/>
            </a:endParaRPr>
          </a:p>
        </p:txBody>
      </p:sp>
      <p:sp>
        <p:nvSpPr>
          <p:cNvPr id="325" name="Google Shape;325;g251273353a3_0_166"/>
          <p:cNvSpPr/>
          <p:nvPr/>
        </p:nvSpPr>
        <p:spPr>
          <a:xfrm>
            <a:off x="7366013" y="5268031"/>
            <a:ext cx="485700" cy="1562100"/>
          </a:xfrm>
          <a:prstGeom prst="rect">
            <a:avLst/>
          </a:prstGeom>
          <a:noFill/>
          <a:ln>
            <a:noFill/>
          </a:ln>
        </p:spPr>
        <p:txBody>
          <a:bodyPr anchorCtr="0" anchor="t" bIns="0" lIns="0" spcFirstLastPara="1" rIns="0" wrap="square" tIns="0">
            <a:noAutofit/>
          </a:bodyPr>
          <a:lstStyle/>
          <a:p>
            <a:pPr indent="0" lvl="0" marL="0" marR="0" rtl="0" algn="l">
              <a:lnSpc>
                <a:spcPct val="150006"/>
              </a:lnSpc>
              <a:spcBef>
                <a:spcPts val="0"/>
              </a:spcBef>
              <a:spcAft>
                <a:spcPts val="0"/>
              </a:spcAft>
              <a:buClr>
                <a:srgbClr val="0050E9"/>
              </a:buClr>
              <a:buSzPts val="8221"/>
              <a:buFont typeface="Rubik"/>
              <a:buNone/>
            </a:pPr>
            <a:r>
              <a:rPr b="0" i="0" lang="en-US" sz="8221" u="none" cap="none" strike="noStrike">
                <a:solidFill>
                  <a:srgbClr val="0050E9"/>
                </a:solidFill>
                <a:latin typeface="Rubik"/>
                <a:ea typeface="Rubik"/>
                <a:cs typeface="Rubik"/>
                <a:sym typeface="Rubik"/>
              </a:rPr>
              <a:t>*</a:t>
            </a:r>
            <a:endParaRPr b="0" i="0" sz="8221"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1FF"/>
        </a:solidFill>
      </p:bgPr>
    </p:bg>
    <p:spTree>
      <p:nvGrpSpPr>
        <p:cNvPr id="330" name="Shape 330"/>
        <p:cNvGrpSpPr/>
        <p:nvPr/>
      </p:nvGrpSpPr>
      <p:grpSpPr>
        <a:xfrm>
          <a:off x="0" y="0"/>
          <a:ext cx="0" cy="0"/>
          <a:chOff x="0" y="0"/>
          <a:chExt cx="0" cy="0"/>
        </a:xfrm>
      </p:grpSpPr>
      <p:pic>
        <p:nvPicPr>
          <p:cNvPr descr="preencoded.png" id="331" name="Google Shape;331;g1e439e048a8_0_105"/>
          <p:cNvPicPr preferRelativeResize="0"/>
          <p:nvPr/>
        </p:nvPicPr>
        <p:blipFill rotWithShape="1">
          <a:blip r:embed="rId3">
            <a:alphaModFix/>
          </a:blip>
          <a:srcRect b="0" l="0" r="0" t="0"/>
          <a:stretch/>
        </p:blipFill>
        <p:spPr>
          <a:xfrm>
            <a:off x="13414153" y="432249"/>
            <a:ext cx="1076318" cy="1076319"/>
          </a:xfrm>
          <a:prstGeom prst="rect">
            <a:avLst/>
          </a:prstGeom>
          <a:noFill/>
          <a:ln>
            <a:noFill/>
          </a:ln>
        </p:spPr>
      </p:pic>
      <p:pic>
        <p:nvPicPr>
          <p:cNvPr descr="preencoded.png" id="332" name="Google Shape;332;g1e439e048a8_0_105"/>
          <p:cNvPicPr preferRelativeResize="0"/>
          <p:nvPr/>
        </p:nvPicPr>
        <p:blipFill rotWithShape="1">
          <a:blip r:embed="rId4">
            <a:alphaModFix/>
          </a:blip>
          <a:srcRect b="0" l="0" r="0" t="0"/>
          <a:stretch/>
        </p:blipFill>
        <p:spPr>
          <a:xfrm>
            <a:off x="0" y="0"/>
            <a:ext cx="2667000" cy="9525000"/>
          </a:xfrm>
          <a:prstGeom prst="rect">
            <a:avLst/>
          </a:prstGeom>
          <a:noFill/>
          <a:ln>
            <a:noFill/>
          </a:ln>
        </p:spPr>
      </p:pic>
      <p:pic>
        <p:nvPicPr>
          <p:cNvPr id="333" name="Google Shape;333;g1e439e048a8_0_105"/>
          <p:cNvPicPr preferRelativeResize="0"/>
          <p:nvPr/>
        </p:nvPicPr>
        <p:blipFill rotWithShape="1">
          <a:blip r:embed="rId5">
            <a:alphaModFix/>
          </a:blip>
          <a:srcRect b="0" l="0" r="0" t="0"/>
          <a:stretch/>
        </p:blipFill>
        <p:spPr>
          <a:xfrm>
            <a:off x="11719129" y="8462017"/>
            <a:ext cx="2749346" cy="546103"/>
          </a:xfrm>
          <a:prstGeom prst="rect">
            <a:avLst/>
          </a:prstGeom>
          <a:noFill/>
          <a:ln>
            <a:noFill/>
          </a:ln>
        </p:spPr>
      </p:pic>
      <p:sp>
        <p:nvSpPr>
          <p:cNvPr id="334" name="Google Shape;334;g1e439e048a8_0_105"/>
          <p:cNvSpPr/>
          <p:nvPr/>
        </p:nvSpPr>
        <p:spPr>
          <a:xfrm>
            <a:off x="3758350" y="2988875"/>
            <a:ext cx="9655800" cy="2969400"/>
          </a:xfrm>
          <a:prstGeom prst="rect">
            <a:avLst/>
          </a:prstGeom>
          <a:noFill/>
          <a:ln>
            <a:noFill/>
          </a:ln>
        </p:spPr>
        <p:txBody>
          <a:bodyPr anchorCtr="0" anchor="t" bIns="0" lIns="0" spcFirstLastPara="1" rIns="0" wrap="square" tIns="0">
            <a:noAutofit/>
          </a:bodyPr>
          <a:lstStyle/>
          <a:p>
            <a:pPr indent="0" lvl="0" marL="457200" marR="0" rtl="0" algn="l">
              <a:lnSpc>
                <a:spcPct val="150000"/>
              </a:lnSpc>
              <a:spcBef>
                <a:spcPts val="0"/>
              </a:spcBef>
              <a:spcAft>
                <a:spcPts val="0"/>
              </a:spcAft>
              <a:buNone/>
            </a:pPr>
            <a:r>
              <a:rPr b="1" lang="en-US" sz="3000">
                <a:solidFill>
                  <a:schemeClr val="lt1"/>
                </a:solidFill>
                <a:latin typeface="Rubik"/>
                <a:ea typeface="Rubik"/>
                <a:cs typeface="Rubik"/>
                <a:sym typeface="Rubik"/>
              </a:rPr>
              <a:t>Sesión 2</a:t>
            </a:r>
            <a:r>
              <a:rPr b="1" i="0" lang="en-US" sz="3000" u="none" cap="none" strike="noStrike">
                <a:solidFill>
                  <a:schemeClr val="lt1"/>
                </a:solidFill>
                <a:latin typeface="Rubik"/>
                <a:ea typeface="Rubik"/>
                <a:cs typeface="Rubik"/>
                <a:sym typeface="Rubik"/>
              </a:rPr>
              <a:t>:</a:t>
            </a:r>
            <a:endParaRPr b="1" i="0" sz="3000" u="none" cap="none" strike="noStrike">
              <a:solidFill>
                <a:schemeClr val="lt1"/>
              </a:solidFill>
              <a:latin typeface="Rubik"/>
              <a:ea typeface="Rubik"/>
              <a:cs typeface="Rubik"/>
              <a:sym typeface="Rubik"/>
            </a:endParaRPr>
          </a:p>
          <a:p>
            <a:pPr indent="-381000" lvl="0" marL="457200" rtl="0" algn="l">
              <a:lnSpc>
                <a:spcPct val="150000"/>
              </a:lnSpc>
              <a:spcBef>
                <a:spcPts val="0"/>
              </a:spcBef>
              <a:spcAft>
                <a:spcPts val="0"/>
              </a:spcAft>
              <a:buClr>
                <a:schemeClr val="lt1"/>
              </a:buClr>
              <a:buSzPts val="2400"/>
              <a:buFont typeface="Rubik"/>
              <a:buChar char="➔"/>
            </a:pPr>
            <a:r>
              <a:rPr lang="en-US" sz="2400">
                <a:solidFill>
                  <a:schemeClr val="lt1"/>
                </a:solidFill>
                <a:latin typeface="Rubik"/>
                <a:ea typeface="Rubik"/>
                <a:cs typeface="Rubik"/>
                <a:sym typeface="Rubik"/>
              </a:rPr>
              <a:t>Evaluación de requerimientos.</a:t>
            </a:r>
            <a:br>
              <a:rPr lang="en-US" sz="2400">
                <a:solidFill>
                  <a:schemeClr val="lt1"/>
                </a:solidFill>
                <a:latin typeface="Rubik"/>
                <a:ea typeface="Rubik"/>
                <a:cs typeface="Rubik"/>
                <a:sym typeface="Rubik"/>
              </a:rPr>
            </a:br>
            <a:endParaRPr sz="2400">
              <a:solidFill>
                <a:schemeClr val="lt1"/>
              </a:solidFill>
              <a:latin typeface="Rubik"/>
              <a:ea typeface="Rubik"/>
              <a:cs typeface="Rubik"/>
              <a:sym typeface="Rubik"/>
            </a:endParaRPr>
          </a:p>
          <a:p>
            <a:pPr indent="-381000" lvl="0" marL="457200" marR="0" rtl="0" algn="l">
              <a:lnSpc>
                <a:spcPct val="150000"/>
              </a:lnSpc>
              <a:spcBef>
                <a:spcPts val="0"/>
              </a:spcBef>
              <a:spcAft>
                <a:spcPts val="0"/>
              </a:spcAft>
              <a:buClr>
                <a:schemeClr val="lt1"/>
              </a:buClr>
              <a:buSzPts val="2400"/>
              <a:buFont typeface="Rubik"/>
              <a:buChar char="➔"/>
            </a:pPr>
            <a:r>
              <a:rPr lang="en-US" sz="2400">
                <a:solidFill>
                  <a:schemeClr val="lt1"/>
                </a:solidFill>
                <a:latin typeface="Rubik"/>
                <a:ea typeface="Rubik"/>
                <a:cs typeface="Rubik"/>
                <a:sym typeface="Rubik"/>
              </a:rPr>
              <a:t>Modelos de arquitectura comunes: cliente-servidor, basada en eventos, basada en microservicios, entre otros.</a:t>
            </a:r>
            <a:endParaRPr sz="2400">
              <a:solidFill>
                <a:schemeClr val="lt1"/>
              </a:solidFill>
              <a:latin typeface="Rubik"/>
              <a:ea typeface="Rubik"/>
              <a:cs typeface="Rubik"/>
              <a:sym typeface="Rubik"/>
            </a:endParaRPr>
          </a:p>
          <a:p>
            <a:pPr indent="0" lvl="0" marL="457200" marR="0" rtl="0" algn="l">
              <a:lnSpc>
                <a:spcPct val="150000"/>
              </a:lnSpc>
              <a:spcBef>
                <a:spcPts val="0"/>
              </a:spcBef>
              <a:spcAft>
                <a:spcPts val="0"/>
              </a:spcAft>
              <a:buNone/>
            </a:pPr>
            <a:r>
              <a:t/>
            </a:r>
            <a:endParaRPr b="1" sz="2400">
              <a:solidFill>
                <a:schemeClr val="lt1"/>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2400" u="none" cap="none" strike="noStrike">
              <a:solidFill>
                <a:srgbClr val="1D1D1D"/>
              </a:solidFill>
              <a:latin typeface="Rubik"/>
              <a:ea typeface="Rubik"/>
              <a:cs typeface="Rubik"/>
              <a:sym typeface="Rubik"/>
            </a:endParaRPr>
          </a:p>
        </p:txBody>
      </p:sp>
      <p:sp>
        <p:nvSpPr>
          <p:cNvPr id="335" name="Google Shape;335;g1e439e048a8_0_105"/>
          <p:cNvSpPr/>
          <p:nvPr/>
        </p:nvSpPr>
        <p:spPr>
          <a:xfrm>
            <a:off x="3016550" y="8625900"/>
            <a:ext cx="9738000" cy="5460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FFFFFF"/>
              </a:buClr>
              <a:buSzPts val="2400"/>
              <a:buFont typeface="Rubik"/>
              <a:buNone/>
            </a:pPr>
            <a:r>
              <a:rPr b="0" i="1" lang="en-US" sz="2400" u="none" cap="none" strike="noStrike">
                <a:solidFill>
                  <a:srgbClr val="FFFFFF"/>
                </a:solidFill>
                <a:latin typeface="Rubik"/>
                <a:ea typeface="Rubik"/>
                <a:cs typeface="Rubik"/>
                <a:sym typeface="Rubik"/>
              </a:rPr>
              <a:t>Tiempo de duración Aproximado: Dos sesiones de 45 min.</a:t>
            </a:r>
            <a:endParaRPr b="0" i="1" sz="24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0" name="Shape 340"/>
        <p:cNvGrpSpPr/>
        <p:nvPr/>
      </p:nvGrpSpPr>
      <p:grpSpPr>
        <a:xfrm>
          <a:off x="0" y="0"/>
          <a:ext cx="0" cy="0"/>
          <a:chOff x="0" y="0"/>
          <a:chExt cx="0" cy="0"/>
        </a:xfrm>
      </p:grpSpPr>
      <p:pic>
        <p:nvPicPr>
          <p:cNvPr descr="preencoded.png" id="341" name="Google Shape;341;g1e439e048a8_0_115"/>
          <p:cNvPicPr preferRelativeResize="0"/>
          <p:nvPr/>
        </p:nvPicPr>
        <p:blipFill rotWithShape="1">
          <a:blip r:embed="rId3">
            <a:alphaModFix/>
          </a:blip>
          <a:srcRect b="0" l="0" r="0" t="0"/>
          <a:stretch/>
        </p:blipFill>
        <p:spPr>
          <a:xfrm>
            <a:off x="0" y="9339560"/>
            <a:ext cx="15240000" cy="185440"/>
          </a:xfrm>
          <a:prstGeom prst="rect">
            <a:avLst/>
          </a:prstGeom>
          <a:noFill/>
          <a:ln>
            <a:noFill/>
          </a:ln>
        </p:spPr>
      </p:pic>
      <p:sp>
        <p:nvSpPr>
          <p:cNvPr id="342" name="Google Shape;342;g1e439e048a8_0_115"/>
          <p:cNvSpPr/>
          <p:nvPr/>
        </p:nvSpPr>
        <p:spPr>
          <a:xfrm>
            <a:off x="2226375" y="1009813"/>
            <a:ext cx="10806300" cy="946500"/>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Clr>
                <a:schemeClr val="dk1"/>
              </a:buClr>
              <a:buSzPts val="1100"/>
              <a:buFont typeface="Arial"/>
              <a:buNone/>
            </a:pPr>
            <a:r>
              <a:rPr lang="en-US" sz="4800">
                <a:solidFill>
                  <a:srgbClr val="1B2487"/>
                </a:solidFill>
                <a:latin typeface="Rubik Medium"/>
                <a:ea typeface="Rubik Medium"/>
                <a:cs typeface="Rubik Medium"/>
                <a:sym typeface="Rubik Medium"/>
              </a:rPr>
              <a:t>Evaluación de requerimientos</a:t>
            </a:r>
            <a:br>
              <a:rPr lang="en-US" sz="4800">
                <a:solidFill>
                  <a:srgbClr val="1B2487"/>
                </a:solidFill>
                <a:latin typeface="Rubik Medium"/>
                <a:ea typeface="Rubik Medium"/>
                <a:cs typeface="Rubik Medium"/>
                <a:sym typeface="Rubik Medium"/>
              </a:rPr>
            </a:br>
            <a:endParaRPr sz="1100">
              <a:solidFill>
                <a:srgbClr val="1B2487"/>
              </a:solidFill>
              <a:latin typeface="Rubik Medium"/>
              <a:ea typeface="Rubik Medium"/>
              <a:cs typeface="Rubik Medium"/>
              <a:sym typeface="Rubik Medium"/>
            </a:endParaRPr>
          </a:p>
          <a:p>
            <a:pPr indent="0" lvl="0" marL="457200" rtl="0" algn="ctr">
              <a:lnSpc>
                <a:spcPct val="140000"/>
              </a:lnSpc>
              <a:spcBef>
                <a:spcPts val="0"/>
              </a:spcBef>
              <a:spcAft>
                <a:spcPts val="0"/>
              </a:spcAft>
              <a:buNone/>
            </a:pPr>
            <a:r>
              <a:rPr lang="en-US" sz="1800">
                <a:solidFill>
                  <a:srgbClr val="1B2487"/>
                </a:solidFill>
                <a:latin typeface="Rubik"/>
                <a:ea typeface="Rubik"/>
                <a:cs typeface="Rubik"/>
                <a:sym typeface="Rubik"/>
              </a:rPr>
              <a:t>La arquitectura te ayuda a pensar en los grandes patrones detrás de tu sistema, y las formas en que puedes organizar el código, no solo sirve para definir patrones. También ayuda con decisiones críticas.</a:t>
            </a:r>
            <a:endParaRPr sz="1800">
              <a:solidFill>
                <a:srgbClr val="1B2487"/>
              </a:solidFill>
              <a:latin typeface="Rubik"/>
              <a:ea typeface="Rubik"/>
              <a:cs typeface="Rubik"/>
              <a:sym typeface="Rubik"/>
            </a:endParaRPr>
          </a:p>
        </p:txBody>
      </p:sp>
      <p:sp>
        <p:nvSpPr>
          <p:cNvPr id="343" name="Google Shape;343;g1e439e048a8_0_115"/>
          <p:cNvSpPr/>
          <p:nvPr/>
        </p:nvSpPr>
        <p:spPr>
          <a:xfrm>
            <a:off x="977175" y="3175525"/>
            <a:ext cx="13304700" cy="6218100"/>
          </a:xfrm>
          <a:prstGeom prst="rect">
            <a:avLst/>
          </a:prstGeom>
          <a:noFill/>
          <a:ln>
            <a:noFill/>
          </a:ln>
        </p:spPr>
        <p:txBody>
          <a:bodyPr anchorCtr="0" anchor="t" bIns="0" lIns="0" spcFirstLastPara="1" rIns="0" wrap="square" tIns="0">
            <a:noAutofit/>
          </a:bodyPr>
          <a:lstStyle/>
          <a:p>
            <a:pPr indent="-368300" lvl="0" marL="457200" marR="0" rtl="0" algn="l">
              <a:lnSpc>
                <a:spcPct val="140000"/>
              </a:lnSpc>
              <a:spcBef>
                <a:spcPts val="0"/>
              </a:spcBef>
              <a:spcAft>
                <a:spcPts val="0"/>
              </a:spcAft>
              <a:buClr>
                <a:srgbClr val="1B2487"/>
              </a:buClr>
              <a:buSzPts val="2200"/>
              <a:buFont typeface="Rubik"/>
              <a:buChar char="➔"/>
            </a:pPr>
            <a:r>
              <a:rPr lang="en-US" sz="2200">
                <a:solidFill>
                  <a:srgbClr val="1B2487"/>
                </a:solidFill>
                <a:latin typeface="Rubik"/>
                <a:ea typeface="Rubik"/>
                <a:cs typeface="Rubik"/>
                <a:sym typeface="Rubik"/>
              </a:rPr>
              <a:t>Organizar el software</a:t>
            </a:r>
            <a:endParaRPr sz="1600">
              <a:solidFill>
                <a:srgbClr val="1B2487"/>
              </a:solidFill>
              <a:latin typeface="Rubik"/>
              <a:ea typeface="Rubik"/>
              <a:cs typeface="Rubik"/>
              <a:sym typeface="Rubik"/>
            </a:endParaRPr>
          </a:p>
          <a:p>
            <a:pPr indent="-368300" lvl="1" marL="914400" marR="0" rtl="0" algn="l">
              <a:lnSpc>
                <a:spcPct val="140000"/>
              </a:lnSpc>
              <a:spcBef>
                <a:spcPts val="0"/>
              </a:spcBef>
              <a:spcAft>
                <a:spcPts val="0"/>
              </a:spcAft>
              <a:buClr>
                <a:srgbClr val="1B2487"/>
              </a:buClr>
              <a:buSzPts val="2200"/>
              <a:buFont typeface="Rubik"/>
              <a:buChar char="◆"/>
            </a:pPr>
            <a:r>
              <a:rPr lang="en-US" sz="1600">
                <a:solidFill>
                  <a:srgbClr val="1B2487"/>
                </a:solidFill>
                <a:latin typeface="Rubik"/>
                <a:ea typeface="Rubik"/>
                <a:cs typeface="Rubik"/>
                <a:sym typeface="Rubik"/>
              </a:rPr>
              <a:t>Construcción</a:t>
            </a:r>
            <a:r>
              <a:rPr lang="en-US" sz="1600">
                <a:solidFill>
                  <a:srgbClr val="1B2487"/>
                </a:solidFill>
                <a:latin typeface="Rubik"/>
                <a:ea typeface="Rubik"/>
                <a:cs typeface="Rubik"/>
                <a:sym typeface="Rubik"/>
              </a:rPr>
              <a:t> de tú aplicación, ¿monolítica o distribuida? </a:t>
            </a:r>
            <a:endParaRPr sz="1600">
              <a:solidFill>
                <a:srgbClr val="1B2487"/>
              </a:solidFill>
              <a:latin typeface="Rubik"/>
              <a:ea typeface="Rubik"/>
              <a:cs typeface="Rubik"/>
              <a:sym typeface="Rubik"/>
            </a:endParaRPr>
          </a:p>
          <a:p>
            <a:pPr indent="-368300" lvl="1" marL="914400" marR="0" rtl="0" algn="l">
              <a:lnSpc>
                <a:spcPct val="140000"/>
              </a:lnSpc>
              <a:spcBef>
                <a:spcPts val="0"/>
              </a:spcBef>
              <a:spcAft>
                <a:spcPts val="0"/>
              </a:spcAft>
              <a:buClr>
                <a:srgbClr val="1B2487"/>
              </a:buClr>
              <a:buSzPts val="2200"/>
              <a:buFont typeface="Rubik"/>
              <a:buChar char="◆"/>
            </a:pPr>
            <a:r>
              <a:rPr lang="en-US" sz="1600">
                <a:solidFill>
                  <a:srgbClr val="1B2487"/>
                </a:solidFill>
                <a:latin typeface="Rubik"/>
                <a:ea typeface="Rubik"/>
                <a:cs typeface="Rubik"/>
                <a:sym typeface="Rubik"/>
              </a:rPr>
              <a:t>Si es de </a:t>
            </a:r>
            <a:r>
              <a:rPr lang="en-US" sz="1600">
                <a:solidFill>
                  <a:srgbClr val="1B2487"/>
                </a:solidFill>
                <a:latin typeface="Rubik"/>
                <a:ea typeface="Rubik"/>
                <a:cs typeface="Rubik"/>
                <a:sym typeface="Rubik"/>
              </a:rPr>
              <a:t>capas</a:t>
            </a:r>
            <a:r>
              <a:rPr lang="en-US" sz="1600">
                <a:solidFill>
                  <a:srgbClr val="1B2487"/>
                </a:solidFill>
                <a:latin typeface="Rubik"/>
                <a:ea typeface="Rubik"/>
                <a:cs typeface="Rubik"/>
                <a:sym typeface="Rubik"/>
              </a:rPr>
              <a:t>, ¿cuántas y cuáles? </a:t>
            </a:r>
            <a:endParaRPr sz="1600">
              <a:solidFill>
                <a:srgbClr val="1B2487"/>
              </a:solidFill>
              <a:latin typeface="Rubik"/>
              <a:ea typeface="Rubik"/>
              <a:cs typeface="Rubik"/>
              <a:sym typeface="Rubik"/>
            </a:endParaRPr>
          </a:p>
          <a:p>
            <a:pPr indent="-368300" lvl="1" marL="914400" marR="0" rtl="0" algn="l">
              <a:lnSpc>
                <a:spcPct val="140000"/>
              </a:lnSpc>
              <a:spcBef>
                <a:spcPts val="0"/>
              </a:spcBef>
              <a:spcAft>
                <a:spcPts val="0"/>
              </a:spcAft>
              <a:buClr>
                <a:srgbClr val="1B2487"/>
              </a:buClr>
              <a:buSzPts val="2200"/>
              <a:buFont typeface="Rubik"/>
              <a:buChar char="◆"/>
            </a:pPr>
            <a:r>
              <a:rPr lang="en-US" sz="1600">
                <a:solidFill>
                  <a:srgbClr val="1B2487"/>
                </a:solidFill>
                <a:latin typeface="Rubik"/>
                <a:ea typeface="Rubik"/>
                <a:cs typeface="Rubik"/>
                <a:sym typeface="Rubik"/>
              </a:rPr>
              <a:t>Si es microservicios, ¿cuántos vamos a tener,  cómo los separamos</a:t>
            </a:r>
            <a:r>
              <a:rPr lang="en-US" sz="1600">
                <a:solidFill>
                  <a:srgbClr val="1B2487"/>
                </a:solidFill>
                <a:latin typeface="Rubik"/>
                <a:ea typeface="Rubik"/>
                <a:cs typeface="Rubik"/>
                <a:sym typeface="Rubik"/>
              </a:rPr>
              <a:t>? </a:t>
            </a:r>
            <a:endParaRPr sz="1600">
              <a:solidFill>
                <a:srgbClr val="1B2487"/>
              </a:solidFill>
              <a:latin typeface="Rubik"/>
              <a:ea typeface="Rubik"/>
              <a:cs typeface="Rubik"/>
              <a:sym typeface="Rubik"/>
            </a:endParaRPr>
          </a:p>
          <a:p>
            <a:pPr indent="-368300" lvl="1" marL="914400" marR="0" rtl="0" algn="l">
              <a:lnSpc>
                <a:spcPct val="140000"/>
              </a:lnSpc>
              <a:spcBef>
                <a:spcPts val="0"/>
              </a:spcBef>
              <a:spcAft>
                <a:spcPts val="0"/>
              </a:spcAft>
              <a:buClr>
                <a:srgbClr val="1B2487"/>
              </a:buClr>
              <a:buSzPts val="2200"/>
              <a:buFont typeface="Rubik"/>
              <a:buChar char="◆"/>
            </a:pPr>
            <a:r>
              <a:rPr lang="en-US" sz="1600">
                <a:solidFill>
                  <a:srgbClr val="1B2487"/>
                </a:solidFill>
                <a:latin typeface="Rubik"/>
                <a:ea typeface="Rubik"/>
                <a:cs typeface="Rubik"/>
                <a:sym typeface="Rubik"/>
              </a:rPr>
              <a:t>La </a:t>
            </a:r>
            <a:r>
              <a:rPr lang="en-US" sz="1600">
                <a:solidFill>
                  <a:srgbClr val="1B2487"/>
                </a:solidFill>
                <a:latin typeface="Rubik"/>
                <a:ea typeface="Rubik"/>
                <a:cs typeface="Rubik"/>
                <a:sym typeface="Rubik"/>
              </a:rPr>
              <a:t>codificación</a:t>
            </a:r>
            <a:r>
              <a:rPr lang="en-US" sz="1600">
                <a:solidFill>
                  <a:srgbClr val="1B2487"/>
                </a:solidFill>
                <a:latin typeface="Rubik"/>
                <a:ea typeface="Rubik"/>
                <a:cs typeface="Rubik"/>
                <a:sym typeface="Rubik"/>
              </a:rPr>
              <a:t> empleada será ¿de</a:t>
            </a:r>
            <a:r>
              <a:rPr lang="en-US" sz="1600">
                <a:solidFill>
                  <a:srgbClr val="1B2487"/>
                </a:solidFill>
                <a:latin typeface="Rubik"/>
                <a:ea typeface="Rubik"/>
                <a:cs typeface="Rubik"/>
                <a:sym typeface="Rubik"/>
              </a:rPr>
              <a:t> forma</a:t>
            </a:r>
            <a:r>
              <a:rPr lang="en-US" sz="1600">
                <a:solidFill>
                  <a:srgbClr val="1B2487"/>
                </a:solidFill>
                <a:latin typeface="Rubik"/>
                <a:ea typeface="Rubik"/>
                <a:cs typeface="Rubik"/>
                <a:sym typeface="Rubik"/>
              </a:rPr>
              <a:t> técnica (vista, lógica, etc) o funcional (módulo de inventarios, módulo de ventas, etc)?</a:t>
            </a:r>
            <a:endParaRPr sz="1600">
              <a:solidFill>
                <a:srgbClr val="1B2487"/>
              </a:solidFill>
              <a:latin typeface="Rubik"/>
              <a:ea typeface="Rubik"/>
              <a:cs typeface="Rubik"/>
              <a:sym typeface="Rubik"/>
            </a:endParaRPr>
          </a:p>
          <a:p>
            <a:pPr indent="-368300" lvl="0" marL="457200" rtl="0" algn="l">
              <a:lnSpc>
                <a:spcPct val="140000"/>
              </a:lnSpc>
              <a:spcBef>
                <a:spcPts val="0"/>
              </a:spcBef>
              <a:spcAft>
                <a:spcPts val="0"/>
              </a:spcAft>
              <a:buClr>
                <a:srgbClr val="1B2487"/>
              </a:buClr>
              <a:buSzPts val="2200"/>
              <a:buFont typeface="Rubik"/>
              <a:buChar char="➔"/>
            </a:pPr>
            <a:r>
              <a:rPr lang="en-US" sz="2200">
                <a:solidFill>
                  <a:srgbClr val="1B2487"/>
                </a:solidFill>
                <a:latin typeface="Rubik"/>
                <a:ea typeface="Rubik"/>
                <a:cs typeface="Rubik"/>
                <a:sym typeface="Rubik"/>
              </a:rPr>
              <a:t>Pensar en los atributos de calidad</a:t>
            </a:r>
            <a:endParaRPr sz="2200">
              <a:solidFill>
                <a:srgbClr val="1B2487"/>
              </a:solidFill>
              <a:latin typeface="Rubik"/>
              <a:ea typeface="Rubik"/>
              <a:cs typeface="Rubik"/>
              <a:sym typeface="Rubik"/>
            </a:endParaRPr>
          </a:p>
          <a:p>
            <a:pPr indent="-368300" lvl="1" marL="914400" rtl="0" algn="l">
              <a:lnSpc>
                <a:spcPct val="140000"/>
              </a:lnSpc>
              <a:spcBef>
                <a:spcPts val="0"/>
              </a:spcBef>
              <a:spcAft>
                <a:spcPts val="0"/>
              </a:spcAft>
              <a:buClr>
                <a:srgbClr val="1B2487"/>
              </a:buClr>
              <a:buSzPts val="2200"/>
              <a:buFont typeface="Rubik"/>
              <a:buChar char="◆"/>
            </a:pPr>
            <a:r>
              <a:rPr lang="en-US" sz="1600">
                <a:solidFill>
                  <a:srgbClr val="1B2487"/>
                </a:solidFill>
                <a:latin typeface="Rubik"/>
                <a:ea typeface="Rubik"/>
                <a:cs typeface="Rubik"/>
                <a:sym typeface="Rubik"/>
              </a:rPr>
              <a:t>También se conocen como requerimientos no funcionales.</a:t>
            </a:r>
            <a:endParaRPr sz="1600">
              <a:solidFill>
                <a:srgbClr val="1B2487"/>
              </a:solidFill>
              <a:latin typeface="Rubik"/>
              <a:ea typeface="Rubik"/>
              <a:cs typeface="Rubik"/>
              <a:sym typeface="Rubik"/>
            </a:endParaRPr>
          </a:p>
          <a:p>
            <a:pPr indent="-368300" lvl="1" marL="914400" rtl="0" algn="l">
              <a:lnSpc>
                <a:spcPct val="140000"/>
              </a:lnSpc>
              <a:spcBef>
                <a:spcPts val="0"/>
              </a:spcBef>
              <a:spcAft>
                <a:spcPts val="0"/>
              </a:spcAft>
              <a:buClr>
                <a:srgbClr val="1B2487"/>
              </a:buClr>
              <a:buSzPts val="2200"/>
              <a:buFont typeface="Rubik"/>
              <a:buChar char="◆"/>
            </a:pPr>
            <a:r>
              <a:rPr lang="en-US" sz="1600">
                <a:solidFill>
                  <a:srgbClr val="1B2487"/>
                </a:solidFill>
                <a:latin typeface="Rubik"/>
                <a:ea typeface="Rubik"/>
                <a:cs typeface="Rubik"/>
                <a:sym typeface="Rubik"/>
              </a:rPr>
              <a:t>Aquí consideramos elementos como disponibilidad, i18n, escalabilidad, mantenibilidad, accesibilidad, etc.</a:t>
            </a:r>
            <a:endParaRPr sz="1600">
              <a:solidFill>
                <a:srgbClr val="1B2487"/>
              </a:solidFill>
              <a:latin typeface="Rubik"/>
              <a:ea typeface="Rubik"/>
              <a:cs typeface="Rubik"/>
              <a:sym typeface="Rubik"/>
            </a:endParaRPr>
          </a:p>
          <a:p>
            <a:pPr indent="-368300" lvl="1" marL="914400" rtl="0" algn="l">
              <a:lnSpc>
                <a:spcPct val="140000"/>
              </a:lnSpc>
              <a:spcBef>
                <a:spcPts val="0"/>
              </a:spcBef>
              <a:spcAft>
                <a:spcPts val="0"/>
              </a:spcAft>
              <a:buClr>
                <a:srgbClr val="1B2487"/>
              </a:buClr>
              <a:buSzPts val="2200"/>
              <a:buFont typeface="Rubik"/>
              <a:buChar char="◆"/>
            </a:pPr>
            <a:r>
              <a:rPr lang="en-US" sz="1600">
                <a:solidFill>
                  <a:srgbClr val="1B2487"/>
                </a:solidFill>
                <a:latin typeface="Rubik"/>
                <a:ea typeface="Rubik"/>
                <a:cs typeface="Rubik"/>
                <a:sym typeface="Rubik"/>
              </a:rPr>
              <a:t>¿Qué hacemos a nivel de código y diseño para que se cumplan los atributos?</a:t>
            </a:r>
            <a:endParaRPr sz="1600">
              <a:solidFill>
                <a:srgbClr val="1B2487"/>
              </a:solidFill>
              <a:latin typeface="Rubik"/>
              <a:ea typeface="Rubik"/>
              <a:cs typeface="Rubik"/>
              <a:sym typeface="Rubik"/>
            </a:endParaRPr>
          </a:p>
          <a:p>
            <a:pPr indent="-342900" lvl="0" marL="457200" rtl="0" algn="l">
              <a:lnSpc>
                <a:spcPct val="140000"/>
              </a:lnSpc>
              <a:spcBef>
                <a:spcPts val="0"/>
              </a:spcBef>
              <a:spcAft>
                <a:spcPts val="0"/>
              </a:spcAft>
              <a:buClr>
                <a:srgbClr val="1B2487"/>
              </a:buClr>
              <a:buSzPts val="1800"/>
              <a:buFont typeface="Rubik"/>
              <a:buChar char="➔"/>
            </a:pPr>
            <a:r>
              <a:rPr lang="en-US" sz="2200">
                <a:solidFill>
                  <a:srgbClr val="1B2487"/>
                </a:solidFill>
                <a:latin typeface="Rubik"/>
                <a:ea typeface="Rubik"/>
                <a:cs typeface="Rubik"/>
                <a:sym typeface="Rubik"/>
              </a:rPr>
              <a:t>Considerar decisiones de diseño</a:t>
            </a:r>
            <a:endParaRPr sz="2200">
              <a:solidFill>
                <a:srgbClr val="1B2487"/>
              </a:solidFill>
              <a:latin typeface="Rubik"/>
              <a:ea typeface="Rubik"/>
              <a:cs typeface="Rubik"/>
              <a:sym typeface="Rubik"/>
            </a:endParaRPr>
          </a:p>
          <a:p>
            <a:pPr indent="-342900" lvl="1" marL="914400" rtl="0" algn="l">
              <a:lnSpc>
                <a:spcPct val="140000"/>
              </a:lnSpc>
              <a:spcBef>
                <a:spcPts val="0"/>
              </a:spcBef>
              <a:spcAft>
                <a:spcPts val="0"/>
              </a:spcAft>
              <a:buClr>
                <a:srgbClr val="1B2487"/>
              </a:buClr>
              <a:buSzPts val="1800"/>
              <a:buFont typeface="Rubik"/>
              <a:buChar char="◆"/>
            </a:pPr>
            <a:r>
              <a:rPr lang="en-US" sz="1600">
                <a:solidFill>
                  <a:srgbClr val="1B2487"/>
                </a:solidFill>
                <a:latin typeface="Rubik"/>
                <a:ea typeface="Rubik"/>
                <a:cs typeface="Rubik"/>
                <a:sym typeface="Rubik"/>
              </a:rPr>
              <a:t>¿REST ó GraphQL?</a:t>
            </a:r>
            <a:endParaRPr sz="1600">
              <a:solidFill>
                <a:srgbClr val="1B2487"/>
              </a:solidFill>
              <a:latin typeface="Rubik"/>
              <a:ea typeface="Rubik"/>
              <a:cs typeface="Rubik"/>
              <a:sym typeface="Rubik"/>
            </a:endParaRPr>
          </a:p>
          <a:p>
            <a:pPr indent="-342900" lvl="1" marL="914400" rtl="0" algn="l">
              <a:lnSpc>
                <a:spcPct val="140000"/>
              </a:lnSpc>
              <a:spcBef>
                <a:spcPts val="0"/>
              </a:spcBef>
              <a:spcAft>
                <a:spcPts val="0"/>
              </a:spcAft>
              <a:buClr>
                <a:srgbClr val="1B2487"/>
              </a:buClr>
              <a:buSzPts val="1800"/>
              <a:buFont typeface="Rubik"/>
              <a:buChar char="◆"/>
            </a:pPr>
            <a:r>
              <a:rPr lang="en-US" sz="1600">
                <a:solidFill>
                  <a:srgbClr val="1B2487"/>
                </a:solidFill>
                <a:latin typeface="Rubik"/>
                <a:ea typeface="Rubik"/>
                <a:cs typeface="Rubik"/>
                <a:sym typeface="Rubik"/>
              </a:rPr>
              <a:t>¿Desarrollo híbrido o nativo?</a:t>
            </a:r>
            <a:endParaRPr sz="1600">
              <a:solidFill>
                <a:srgbClr val="1B2487"/>
              </a:solidFill>
              <a:latin typeface="Rubik"/>
              <a:ea typeface="Rubik"/>
              <a:cs typeface="Rubik"/>
              <a:sym typeface="Rubik"/>
            </a:endParaRPr>
          </a:p>
          <a:p>
            <a:pPr indent="-342900" lvl="1" marL="914400" rtl="0" algn="l">
              <a:lnSpc>
                <a:spcPct val="140000"/>
              </a:lnSpc>
              <a:spcBef>
                <a:spcPts val="0"/>
              </a:spcBef>
              <a:spcAft>
                <a:spcPts val="0"/>
              </a:spcAft>
              <a:buClr>
                <a:srgbClr val="1B2487"/>
              </a:buClr>
              <a:buSzPts val="1800"/>
              <a:buFont typeface="Rubik"/>
              <a:buChar char="◆"/>
            </a:pPr>
            <a:r>
              <a:rPr lang="en-US" sz="1600">
                <a:solidFill>
                  <a:srgbClr val="1B2487"/>
                </a:solidFill>
                <a:latin typeface="Rubik"/>
                <a:ea typeface="Rubik"/>
                <a:cs typeface="Rubik"/>
                <a:sym typeface="Rubik"/>
              </a:rPr>
              <a:t>¿Usamos una librería para XYZ o la desarrollamos desde cero?</a:t>
            </a:r>
            <a:endParaRPr sz="1600">
              <a:solidFill>
                <a:srgbClr val="1B2487"/>
              </a:solidFill>
              <a:latin typeface="Rubik"/>
              <a:ea typeface="Rubik"/>
              <a:cs typeface="Rubik"/>
              <a:sym typeface="Rubik"/>
            </a:endParaRPr>
          </a:p>
        </p:txBody>
      </p:sp>
      <p:pic>
        <p:nvPicPr>
          <p:cNvPr descr="preencoded.png" id="344" name="Google Shape;344;g1e439e048a8_0_115"/>
          <p:cNvPicPr preferRelativeResize="0"/>
          <p:nvPr/>
        </p:nvPicPr>
        <p:blipFill rotWithShape="1">
          <a:blip r:embed="rId4">
            <a:alphaModFix/>
          </a:blip>
          <a:srcRect b="0" l="0" r="0" t="0"/>
          <a:stretch/>
        </p:blipFill>
        <p:spPr>
          <a:xfrm>
            <a:off x="723900" y="415016"/>
            <a:ext cx="13811250" cy="47625"/>
          </a:xfrm>
          <a:prstGeom prst="rect">
            <a:avLst/>
          </a:prstGeom>
          <a:noFill/>
          <a:ln>
            <a:noFill/>
          </a:ln>
        </p:spPr>
      </p:pic>
      <p:sp>
        <p:nvSpPr>
          <p:cNvPr id="345" name="Google Shape;345;g1e439e048a8_0_115"/>
          <p:cNvSpPr/>
          <p:nvPr/>
        </p:nvSpPr>
        <p:spPr>
          <a:xfrm>
            <a:off x="685800" y="634091"/>
            <a:ext cx="5959800" cy="266700"/>
          </a:xfrm>
          <a:prstGeom prst="rect">
            <a:avLst/>
          </a:prstGeom>
          <a:noFill/>
          <a:ln>
            <a:noFill/>
          </a:ln>
        </p:spPr>
        <p:txBody>
          <a:bodyPr anchorCtr="0" anchor="ctr" bIns="0" lIns="0" spcFirstLastPara="1" rIns="0" wrap="square" tIns="0">
            <a:noAutofit/>
          </a:bodyPr>
          <a:lstStyle/>
          <a:p>
            <a:pPr indent="0" lvl="0" marL="0" marR="0" rtl="0" algn="l">
              <a:lnSpc>
                <a:spcPct val="120833"/>
              </a:lnSpc>
              <a:spcBef>
                <a:spcPts val="0"/>
              </a:spcBef>
              <a:spcAft>
                <a:spcPts val="0"/>
              </a:spcAft>
              <a:buClr>
                <a:schemeClr val="dk1"/>
              </a:buClr>
              <a:buSzPts val="1100"/>
              <a:buFont typeface="Arial"/>
              <a:buNone/>
            </a:pPr>
            <a:r>
              <a:rPr lang="en-US" sz="1800">
                <a:solidFill>
                  <a:srgbClr val="1B2487"/>
                </a:solidFill>
                <a:latin typeface="Rubik"/>
                <a:ea typeface="Rubik"/>
                <a:cs typeface="Rubik"/>
                <a:sym typeface="Rubik"/>
              </a:rPr>
              <a:t>Arquitectura TI y Patrones de diseño de Sistemas.</a:t>
            </a:r>
            <a:endParaRPr sz="1800">
              <a:solidFill>
                <a:srgbClr val="1B2487"/>
              </a:solidFill>
              <a:latin typeface="Rubik"/>
              <a:ea typeface="Rubik"/>
              <a:cs typeface="Rubik"/>
              <a:sym typeface="Rubik"/>
            </a:endParaRPr>
          </a:p>
        </p:txBody>
      </p:sp>
      <p:sp>
        <p:nvSpPr>
          <p:cNvPr id="346" name="Google Shape;346;g1e439e048a8_0_115"/>
          <p:cNvSpPr/>
          <p:nvPr/>
        </p:nvSpPr>
        <p:spPr>
          <a:xfrm>
            <a:off x="13706475" y="634091"/>
            <a:ext cx="762000" cy="266700"/>
          </a:xfrm>
          <a:prstGeom prst="rect">
            <a:avLst/>
          </a:prstGeom>
          <a:noFill/>
          <a:ln>
            <a:noFill/>
          </a:ln>
        </p:spPr>
        <p:txBody>
          <a:bodyPr anchorCtr="0" anchor="ctr" bIns="0" lIns="0" spcFirstLastPara="1" rIns="0" wrap="square" tIns="0">
            <a:noAutofit/>
          </a:bodyPr>
          <a:lstStyle/>
          <a:p>
            <a:pPr indent="0" lvl="0" marL="0" marR="0" rtl="0" algn="r">
              <a:lnSpc>
                <a:spcPct val="120833"/>
              </a:lnSpc>
              <a:spcBef>
                <a:spcPts val="0"/>
              </a:spcBef>
              <a:spcAft>
                <a:spcPts val="0"/>
              </a:spcAft>
              <a:buClr>
                <a:srgbClr val="1B2487"/>
              </a:buClr>
              <a:buSzPts val="1800"/>
              <a:buFont typeface="Rubik Light"/>
              <a:buNone/>
            </a:pPr>
            <a:r>
              <a:rPr lang="en-US" sz="1800">
                <a:solidFill>
                  <a:srgbClr val="1B2487"/>
                </a:solidFill>
                <a:latin typeface="Rubik Light"/>
                <a:ea typeface="Rubik Light"/>
                <a:cs typeface="Rubik Light"/>
                <a:sym typeface="Rubik Light"/>
              </a:rPr>
              <a:t>2023</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1" name="Shape 351"/>
        <p:cNvGrpSpPr/>
        <p:nvPr/>
      </p:nvGrpSpPr>
      <p:grpSpPr>
        <a:xfrm>
          <a:off x="0" y="0"/>
          <a:ext cx="0" cy="0"/>
          <a:chOff x="0" y="0"/>
          <a:chExt cx="0" cy="0"/>
        </a:xfrm>
      </p:grpSpPr>
      <p:pic>
        <p:nvPicPr>
          <p:cNvPr id="352" name="Google Shape;352;g1e439e048a8_0_127"/>
          <p:cNvPicPr preferRelativeResize="0"/>
          <p:nvPr/>
        </p:nvPicPr>
        <p:blipFill>
          <a:blip r:embed="rId3">
            <a:alphaModFix/>
          </a:blip>
          <a:stretch>
            <a:fillRect/>
          </a:stretch>
        </p:blipFill>
        <p:spPr>
          <a:xfrm>
            <a:off x="6701325" y="2938163"/>
            <a:ext cx="7776675" cy="3939713"/>
          </a:xfrm>
          <a:prstGeom prst="rect">
            <a:avLst/>
          </a:prstGeom>
          <a:noFill/>
          <a:ln>
            <a:noFill/>
          </a:ln>
        </p:spPr>
      </p:pic>
      <p:pic>
        <p:nvPicPr>
          <p:cNvPr descr="preencoded.png" id="353" name="Google Shape;353;g1e439e048a8_0_127"/>
          <p:cNvPicPr preferRelativeResize="0"/>
          <p:nvPr/>
        </p:nvPicPr>
        <p:blipFill rotWithShape="1">
          <a:blip r:embed="rId4">
            <a:alphaModFix/>
          </a:blip>
          <a:srcRect b="0" l="0" r="0" t="0"/>
          <a:stretch/>
        </p:blipFill>
        <p:spPr>
          <a:xfrm>
            <a:off x="0" y="9339560"/>
            <a:ext cx="15240000" cy="185440"/>
          </a:xfrm>
          <a:prstGeom prst="rect">
            <a:avLst/>
          </a:prstGeom>
          <a:noFill/>
          <a:ln>
            <a:noFill/>
          </a:ln>
        </p:spPr>
      </p:pic>
      <p:sp>
        <p:nvSpPr>
          <p:cNvPr id="354" name="Google Shape;354;g1e439e048a8_0_127"/>
          <p:cNvSpPr/>
          <p:nvPr/>
        </p:nvSpPr>
        <p:spPr>
          <a:xfrm>
            <a:off x="685800" y="1869150"/>
            <a:ext cx="10806300" cy="946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chemeClr val="dk1"/>
              </a:buClr>
              <a:buSzPts val="1100"/>
              <a:buFont typeface="Arial"/>
              <a:buNone/>
            </a:pPr>
            <a:r>
              <a:rPr lang="en-US" sz="4800">
                <a:solidFill>
                  <a:srgbClr val="1B2487"/>
                </a:solidFill>
                <a:latin typeface="Rubik Medium"/>
                <a:ea typeface="Rubik Medium"/>
                <a:cs typeface="Rubik Medium"/>
                <a:sym typeface="Rubik Medium"/>
              </a:rPr>
              <a:t>Modelos de arquitectura comunes:</a:t>
            </a:r>
            <a:endParaRPr sz="4800">
              <a:solidFill>
                <a:srgbClr val="1B2487"/>
              </a:solidFill>
              <a:latin typeface="Rubik Medium"/>
              <a:ea typeface="Rubik Medium"/>
              <a:cs typeface="Rubik Medium"/>
              <a:sym typeface="Rubik Medium"/>
            </a:endParaRPr>
          </a:p>
          <a:p>
            <a:pPr indent="0" lvl="0" marL="0" marR="0" rtl="0" algn="l">
              <a:lnSpc>
                <a:spcPct val="110000"/>
              </a:lnSpc>
              <a:spcBef>
                <a:spcPts val="0"/>
              </a:spcBef>
              <a:spcAft>
                <a:spcPts val="0"/>
              </a:spcAft>
              <a:buClr>
                <a:srgbClr val="1B2487"/>
              </a:buClr>
              <a:buSzPts val="4800"/>
              <a:buFont typeface="Rubik Medium"/>
              <a:buNone/>
            </a:pPr>
            <a:r>
              <a:t/>
            </a:r>
            <a:endParaRPr sz="4800">
              <a:solidFill>
                <a:srgbClr val="1B2487"/>
              </a:solidFill>
              <a:latin typeface="Rubik Medium"/>
              <a:ea typeface="Rubik Medium"/>
              <a:cs typeface="Rubik Medium"/>
              <a:sym typeface="Rubik Medium"/>
            </a:endParaRPr>
          </a:p>
        </p:txBody>
      </p:sp>
      <p:sp>
        <p:nvSpPr>
          <p:cNvPr id="355" name="Google Shape;355;g1e439e048a8_0_127"/>
          <p:cNvSpPr/>
          <p:nvPr/>
        </p:nvSpPr>
        <p:spPr>
          <a:xfrm>
            <a:off x="858775" y="3097013"/>
            <a:ext cx="8052600" cy="5750700"/>
          </a:xfrm>
          <a:prstGeom prst="rect">
            <a:avLst/>
          </a:prstGeom>
          <a:noFill/>
          <a:ln>
            <a:noFill/>
          </a:ln>
        </p:spPr>
        <p:txBody>
          <a:bodyPr anchorCtr="0" anchor="t" bIns="0" lIns="0" spcFirstLastPara="1" rIns="0" wrap="square" tIns="0">
            <a:noAutofit/>
          </a:bodyPr>
          <a:lstStyle/>
          <a:p>
            <a:pPr indent="-381000" lvl="0" marL="457200" marR="0" rtl="0" algn="l">
              <a:lnSpc>
                <a:spcPct val="140000"/>
              </a:lnSpc>
              <a:spcBef>
                <a:spcPts val="0"/>
              </a:spcBef>
              <a:spcAft>
                <a:spcPts val="0"/>
              </a:spcAft>
              <a:buClr>
                <a:srgbClr val="1B2487"/>
              </a:buClr>
              <a:buSzPts val="2400"/>
              <a:buFont typeface="Rubik"/>
              <a:buChar char="●"/>
            </a:pPr>
            <a:r>
              <a:rPr lang="en-US" sz="2400">
                <a:solidFill>
                  <a:srgbClr val="1B2487"/>
                </a:solidFill>
                <a:latin typeface="Rubik"/>
                <a:ea typeface="Rubik"/>
                <a:cs typeface="Rubik"/>
                <a:sym typeface="Rubik"/>
              </a:rPr>
              <a:t>Cliente-servidor.</a:t>
            </a:r>
            <a:endParaRPr sz="2400">
              <a:solidFill>
                <a:srgbClr val="1B2487"/>
              </a:solidFill>
              <a:latin typeface="Rubik"/>
              <a:ea typeface="Rubik"/>
              <a:cs typeface="Rubik"/>
              <a:sym typeface="Rubik"/>
            </a:endParaRPr>
          </a:p>
          <a:p>
            <a:pPr indent="-381000" lvl="0" marL="457200" marR="0" rtl="0" algn="l">
              <a:lnSpc>
                <a:spcPct val="140000"/>
              </a:lnSpc>
              <a:spcBef>
                <a:spcPts val="0"/>
              </a:spcBef>
              <a:spcAft>
                <a:spcPts val="0"/>
              </a:spcAft>
              <a:buClr>
                <a:srgbClr val="1B2487"/>
              </a:buClr>
              <a:buSzPts val="2400"/>
              <a:buFont typeface="Rubik"/>
              <a:buChar char="●"/>
            </a:pPr>
            <a:r>
              <a:rPr lang="en-US" sz="2400">
                <a:solidFill>
                  <a:srgbClr val="1B2487"/>
                </a:solidFill>
                <a:latin typeface="Rubik"/>
                <a:ea typeface="Rubik"/>
                <a:cs typeface="Rubik"/>
                <a:sym typeface="Rubik"/>
              </a:rPr>
              <a:t>Basada en eventos.</a:t>
            </a:r>
            <a:endParaRPr sz="2400">
              <a:solidFill>
                <a:srgbClr val="1B2487"/>
              </a:solidFill>
              <a:latin typeface="Rubik"/>
              <a:ea typeface="Rubik"/>
              <a:cs typeface="Rubik"/>
              <a:sym typeface="Rubik"/>
            </a:endParaRPr>
          </a:p>
          <a:p>
            <a:pPr indent="-381000" lvl="0" marL="457200" marR="0" rtl="0" algn="l">
              <a:lnSpc>
                <a:spcPct val="140000"/>
              </a:lnSpc>
              <a:spcBef>
                <a:spcPts val="0"/>
              </a:spcBef>
              <a:spcAft>
                <a:spcPts val="0"/>
              </a:spcAft>
              <a:buClr>
                <a:srgbClr val="1B2487"/>
              </a:buClr>
              <a:buSzPts val="2400"/>
              <a:buFont typeface="Rubik"/>
              <a:buChar char="●"/>
            </a:pPr>
            <a:r>
              <a:rPr lang="en-US" sz="2400">
                <a:solidFill>
                  <a:srgbClr val="1B2487"/>
                </a:solidFill>
                <a:latin typeface="Rubik"/>
                <a:ea typeface="Rubik"/>
                <a:cs typeface="Rubik"/>
                <a:sym typeface="Rubik"/>
              </a:rPr>
              <a:t>B</a:t>
            </a:r>
            <a:r>
              <a:rPr lang="en-US" sz="2400">
                <a:solidFill>
                  <a:srgbClr val="1B2487"/>
                </a:solidFill>
                <a:latin typeface="Rubik"/>
                <a:ea typeface="Rubik"/>
                <a:cs typeface="Rubik"/>
                <a:sym typeface="Rubik"/>
              </a:rPr>
              <a:t>asada en microservicios.</a:t>
            </a:r>
            <a:endParaRPr sz="2400">
              <a:solidFill>
                <a:srgbClr val="1B2487"/>
              </a:solidFill>
              <a:latin typeface="Rubik"/>
              <a:ea typeface="Rubik"/>
              <a:cs typeface="Rubik"/>
              <a:sym typeface="Rubik"/>
            </a:endParaRPr>
          </a:p>
          <a:p>
            <a:pPr indent="-381000" lvl="0" marL="457200" marR="0" rtl="0" algn="l">
              <a:lnSpc>
                <a:spcPct val="140000"/>
              </a:lnSpc>
              <a:spcBef>
                <a:spcPts val="0"/>
              </a:spcBef>
              <a:spcAft>
                <a:spcPts val="0"/>
              </a:spcAft>
              <a:buClr>
                <a:srgbClr val="1B2487"/>
              </a:buClr>
              <a:buSzPts val="2400"/>
              <a:buFont typeface="Rubik"/>
              <a:buChar char="●"/>
            </a:pPr>
            <a:r>
              <a:rPr lang="en-US" sz="2400">
                <a:solidFill>
                  <a:srgbClr val="1B2487"/>
                </a:solidFill>
                <a:latin typeface="Rubik"/>
                <a:ea typeface="Rubik"/>
                <a:cs typeface="Rubik"/>
                <a:sym typeface="Rubik"/>
              </a:rPr>
              <a:t>Entre otros.</a:t>
            </a:r>
            <a:endParaRPr sz="2400">
              <a:solidFill>
                <a:srgbClr val="1B2487"/>
              </a:solidFill>
              <a:latin typeface="Rubik"/>
              <a:ea typeface="Rubik"/>
              <a:cs typeface="Rubik"/>
              <a:sym typeface="Rubik"/>
            </a:endParaRPr>
          </a:p>
        </p:txBody>
      </p:sp>
      <p:pic>
        <p:nvPicPr>
          <p:cNvPr descr="preencoded.png" id="356" name="Google Shape;356;g1e439e048a8_0_127"/>
          <p:cNvPicPr preferRelativeResize="0"/>
          <p:nvPr/>
        </p:nvPicPr>
        <p:blipFill rotWithShape="1">
          <a:blip r:embed="rId5">
            <a:alphaModFix/>
          </a:blip>
          <a:srcRect b="0" l="0" r="0" t="0"/>
          <a:stretch/>
        </p:blipFill>
        <p:spPr>
          <a:xfrm>
            <a:off x="723900" y="415016"/>
            <a:ext cx="13811250" cy="47625"/>
          </a:xfrm>
          <a:prstGeom prst="rect">
            <a:avLst/>
          </a:prstGeom>
          <a:noFill/>
          <a:ln>
            <a:noFill/>
          </a:ln>
        </p:spPr>
      </p:pic>
      <p:sp>
        <p:nvSpPr>
          <p:cNvPr id="357" name="Google Shape;357;g1e439e048a8_0_127"/>
          <p:cNvSpPr/>
          <p:nvPr/>
        </p:nvSpPr>
        <p:spPr>
          <a:xfrm>
            <a:off x="685800" y="634091"/>
            <a:ext cx="5959800" cy="266700"/>
          </a:xfrm>
          <a:prstGeom prst="rect">
            <a:avLst/>
          </a:prstGeom>
          <a:noFill/>
          <a:ln>
            <a:noFill/>
          </a:ln>
        </p:spPr>
        <p:txBody>
          <a:bodyPr anchorCtr="0" anchor="ctr" bIns="0" lIns="0" spcFirstLastPara="1" rIns="0" wrap="square" tIns="0">
            <a:noAutofit/>
          </a:bodyPr>
          <a:lstStyle/>
          <a:p>
            <a:pPr indent="0" lvl="0" marL="0" marR="0" rtl="0" algn="l">
              <a:lnSpc>
                <a:spcPct val="120833"/>
              </a:lnSpc>
              <a:spcBef>
                <a:spcPts val="0"/>
              </a:spcBef>
              <a:spcAft>
                <a:spcPts val="0"/>
              </a:spcAft>
              <a:buClr>
                <a:schemeClr val="dk1"/>
              </a:buClr>
              <a:buSzPts val="1100"/>
              <a:buFont typeface="Arial"/>
              <a:buNone/>
            </a:pPr>
            <a:r>
              <a:rPr lang="en-US" sz="1800">
                <a:solidFill>
                  <a:srgbClr val="1B2487"/>
                </a:solidFill>
                <a:latin typeface="Rubik"/>
                <a:ea typeface="Rubik"/>
                <a:cs typeface="Rubik"/>
                <a:sym typeface="Rubik"/>
              </a:rPr>
              <a:t>Arquitectura TI y Patrones de diseño de Sistemas.</a:t>
            </a:r>
            <a:endParaRPr sz="1800">
              <a:solidFill>
                <a:srgbClr val="1B2487"/>
              </a:solidFill>
              <a:latin typeface="Rubik"/>
              <a:ea typeface="Rubik"/>
              <a:cs typeface="Rubik"/>
              <a:sym typeface="Rubik"/>
            </a:endParaRPr>
          </a:p>
        </p:txBody>
      </p:sp>
      <p:sp>
        <p:nvSpPr>
          <p:cNvPr id="358" name="Google Shape;358;g1e439e048a8_0_127"/>
          <p:cNvSpPr/>
          <p:nvPr/>
        </p:nvSpPr>
        <p:spPr>
          <a:xfrm>
            <a:off x="13706475" y="634091"/>
            <a:ext cx="762000" cy="266700"/>
          </a:xfrm>
          <a:prstGeom prst="rect">
            <a:avLst/>
          </a:prstGeom>
          <a:noFill/>
          <a:ln>
            <a:noFill/>
          </a:ln>
        </p:spPr>
        <p:txBody>
          <a:bodyPr anchorCtr="0" anchor="ctr" bIns="0" lIns="0" spcFirstLastPara="1" rIns="0" wrap="square" tIns="0">
            <a:noAutofit/>
          </a:bodyPr>
          <a:lstStyle/>
          <a:p>
            <a:pPr indent="0" lvl="0" marL="0" marR="0" rtl="0" algn="r">
              <a:lnSpc>
                <a:spcPct val="120833"/>
              </a:lnSpc>
              <a:spcBef>
                <a:spcPts val="0"/>
              </a:spcBef>
              <a:spcAft>
                <a:spcPts val="0"/>
              </a:spcAft>
              <a:buClr>
                <a:srgbClr val="1B2487"/>
              </a:buClr>
              <a:buSzPts val="1800"/>
              <a:buFont typeface="Rubik Light"/>
              <a:buNone/>
            </a:pPr>
            <a:r>
              <a:rPr lang="en-US" sz="1800">
                <a:solidFill>
                  <a:srgbClr val="1B2487"/>
                </a:solidFill>
                <a:latin typeface="Rubik Light"/>
                <a:ea typeface="Rubik Light"/>
                <a:cs typeface="Rubik Light"/>
                <a:sym typeface="Rubik Light"/>
              </a:rPr>
              <a:t>2023</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3" name="Shape 363"/>
        <p:cNvGrpSpPr/>
        <p:nvPr/>
      </p:nvGrpSpPr>
      <p:grpSpPr>
        <a:xfrm>
          <a:off x="0" y="0"/>
          <a:ext cx="0" cy="0"/>
          <a:chOff x="0" y="0"/>
          <a:chExt cx="0" cy="0"/>
        </a:xfrm>
      </p:grpSpPr>
      <p:pic>
        <p:nvPicPr>
          <p:cNvPr descr="preencoded.png" id="364" name="Google Shape;364;g1e439e048a8_0_25"/>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365" name="Google Shape;365;g1e439e048a8_0_25"/>
          <p:cNvPicPr preferRelativeResize="0"/>
          <p:nvPr/>
        </p:nvPicPr>
        <p:blipFill rotWithShape="1">
          <a:blip r:embed="rId4">
            <a:alphaModFix amt="50000"/>
          </a:blip>
          <a:srcRect b="0" l="0" r="0" t="0"/>
          <a:stretch/>
        </p:blipFill>
        <p:spPr>
          <a:xfrm>
            <a:off x="0" y="76386"/>
            <a:ext cx="6038248" cy="9525000"/>
          </a:xfrm>
          <a:prstGeom prst="rect">
            <a:avLst/>
          </a:prstGeom>
          <a:noFill/>
          <a:ln>
            <a:noFill/>
          </a:ln>
        </p:spPr>
      </p:pic>
      <p:pic>
        <p:nvPicPr>
          <p:cNvPr descr="preencoded.png" id="366" name="Google Shape;366;g1e439e048a8_0_25"/>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367" name="Google Shape;367;g1e439e048a8_0_25"/>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368" name="Google Shape;368;g1e439e048a8_0_25"/>
          <p:cNvSpPr/>
          <p:nvPr/>
        </p:nvSpPr>
        <p:spPr>
          <a:xfrm>
            <a:off x="6601600" y="3529750"/>
            <a:ext cx="8224200" cy="1715400"/>
          </a:xfrm>
          <a:prstGeom prst="rect">
            <a:avLst/>
          </a:prstGeom>
          <a:noFill/>
          <a:ln>
            <a:noFill/>
          </a:ln>
        </p:spPr>
        <p:txBody>
          <a:bodyPr anchorCtr="0" anchor="t" bIns="0" lIns="0" spcFirstLastPara="1" rIns="0" wrap="square" tIns="0">
            <a:noAutofit/>
          </a:bodyPr>
          <a:lstStyle/>
          <a:p>
            <a:pPr indent="0" lvl="0" marL="0" marR="0" rtl="0" algn="just">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Divide una aplicación en dos partes principales: el cliente, que es la interfaz de usuario y la lógica de presentación, y el servidor, que se encarga del procesamiento y almacenamiento de datos. Los clientes se comunican con los servidores para solicitar y recibir información.</a:t>
            </a:r>
            <a:endParaRPr sz="1700">
              <a:latin typeface="Rubik"/>
              <a:ea typeface="Rubik"/>
              <a:cs typeface="Rubik"/>
              <a:sym typeface="Rubik"/>
            </a:endParaRPr>
          </a:p>
          <a:p>
            <a:pPr indent="0" lvl="0" marL="0" rtl="0" algn="l">
              <a:lnSpc>
                <a:spcPct val="150000"/>
              </a:lnSpc>
              <a:spcBef>
                <a:spcPts val="0"/>
              </a:spcBef>
              <a:spcAft>
                <a:spcPts val="0"/>
              </a:spcAft>
              <a:buClr>
                <a:schemeClr val="dk1"/>
              </a:buClr>
              <a:buSzPts val="1100"/>
              <a:buFont typeface="Arial"/>
              <a:buNone/>
            </a:pPr>
            <a:r>
              <a:t/>
            </a:r>
            <a:endParaRPr sz="1700">
              <a:solidFill>
                <a:schemeClr val="dk1"/>
              </a:solidFill>
              <a:latin typeface="Rubik"/>
              <a:ea typeface="Rubik"/>
              <a:cs typeface="Rubik"/>
              <a:sym typeface="Rubik"/>
            </a:endParaRPr>
          </a:p>
        </p:txBody>
      </p:sp>
      <p:sp>
        <p:nvSpPr>
          <p:cNvPr id="369" name="Google Shape;369;g1e439e048a8_0_25"/>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370" name="Google Shape;370;g1e439e048a8_0_25"/>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lang="en-US" sz="1800">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371" name="Google Shape;371;g1e439e048a8_0_25"/>
          <p:cNvSpPr/>
          <p:nvPr/>
        </p:nvSpPr>
        <p:spPr>
          <a:xfrm>
            <a:off x="981675" y="3656200"/>
            <a:ext cx="4074900" cy="1462500"/>
          </a:xfrm>
          <a:prstGeom prst="rect">
            <a:avLst/>
          </a:prstGeom>
          <a:noFill/>
          <a:ln>
            <a:noFill/>
          </a:ln>
        </p:spPr>
        <p:txBody>
          <a:bodyPr anchorCtr="0" anchor="t" bIns="0" lIns="0" spcFirstLastPara="1" rIns="0" wrap="square" tIns="0">
            <a:noAutofit/>
          </a:bodyPr>
          <a:lstStyle/>
          <a:p>
            <a:pPr indent="-425450" lvl="0" marL="457200" marR="0" rtl="0" algn="l">
              <a:lnSpc>
                <a:spcPct val="120000"/>
              </a:lnSpc>
              <a:spcBef>
                <a:spcPts val="0"/>
              </a:spcBef>
              <a:spcAft>
                <a:spcPts val="0"/>
              </a:spcAft>
              <a:buClr>
                <a:schemeClr val="lt1"/>
              </a:buClr>
              <a:buSzPts val="3100"/>
              <a:buFont typeface="Rubik SemiBold"/>
              <a:buChar char="●"/>
            </a:pPr>
            <a:r>
              <a:rPr b="1" lang="en-US" sz="3100">
                <a:solidFill>
                  <a:schemeClr val="lt1"/>
                </a:solidFill>
                <a:latin typeface="Rubik SemiBold"/>
                <a:ea typeface="Rubik SemiBold"/>
                <a:cs typeface="Rubik SemiBold"/>
                <a:sym typeface="Rubik SemiBold"/>
              </a:rPr>
              <a:t>1- Arquitectura cliente-servidor:</a:t>
            </a:r>
            <a:endParaRPr b="1" sz="31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sz="35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sz="3500">
              <a:solidFill>
                <a:schemeClr val="lt1"/>
              </a:solidFill>
              <a:latin typeface="Rubik SemiBold"/>
              <a:ea typeface="Rubik SemiBold"/>
              <a:cs typeface="Rubik SemiBold"/>
              <a:sym typeface="Rubik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6" name="Shape 376"/>
        <p:cNvGrpSpPr/>
        <p:nvPr/>
      </p:nvGrpSpPr>
      <p:grpSpPr>
        <a:xfrm>
          <a:off x="0" y="0"/>
          <a:ext cx="0" cy="0"/>
          <a:chOff x="0" y="0"/>
          <a:chExt cx="0" cy="0"/>
        </a:xfrm>
      </p:grpSpPr>
      <p:pic>
        <p:nvPicPr>
          <p:cNvPr descr="preencoded.png" id="377" name="Google Shape;377;g2546685b03c_0_0"/>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378" name="Google Shape;378;g2546685b03c_0_0"/>
          <p:cNvPicPr preferRelativeResize="0"/>
          <p:nvPr/>
        </p:nvPicPr>
        <p:blipFill rotWithShape="1">
          <a:blip r:embed="rId4">
            <a:alphaModFix amt="50000"/>
          </a:blip>
          <a:srcRect b="0" l="0" r="0" t="0"/>
          <a:stretch/>
        </p:blipFill>
        <p:spPr>
          <a:xfrm>
            <a:off x="0" y="13711"/>
            <a:ext cx="6038248" cy="9525000"/>
          </a:xfrm>
          <a:prstGeom prst="rect">
            <a:avLst/>
          </a:prstGeom>
          <a:noFill/>
          <a:ln>
            <a:noFill/>
          </a:ln>
        </p:spPr>
      </p:pic>
      <p:pic>
        <p:nvPicPr>
          <p:cNvPr descr="preencoded.png" id="379" name="Google Shape;379;g2546685b03c_0_0"/>
          <p:cNvPicPr preferRelativeResize="0"/>
          <p:nvPr/>
        </p:nvPicPr>
        <p:blipFill rotWithShape="1">
          <a:blip r:embed="rId5">
            <a:alphaModFix/>
          </a:blip>
          <a:srcRect b="0" l="0" r="0" t="0"/>
          <a:stretch/>
        </p:blipFill>
        <p:spPr>
          <a:xfrm>
            <a:off x="614729" y="547688"/>
            <a:ext cx="14010544" cy="17818"/>
          </a:xfrm>
          <a:prstGeom prst="rect">
            <a:avLst/>
          </a:prstGeom>
          <a:noFill/>
          <a:ln>
            <a:noFill/>
          </a:ln>
        </p:spPr>
      </p:pic>
      <p:sp>
        <p:nvSpPr>
          <p:cNvPr id="380" name="Google Shape;380;g2546685b03c_0_0"/>
          <p:cNvSpPr/>
          <p:nvPr/>
        </p:nvSpPr>
        <p:spPr>
          <a:xfrm>
            <a:off x="1993950" y="842450"/>
            <a:ext cx="3016800" cy="83247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Cliente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Interfaz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v</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Servidor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Aplicación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v</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r>
              <a:rPr b="1" lang="en-US" sz="1700">
                <a:solidFill>
                  <a:schemeClr val="lt1"/>
                </a:solidFill>
                <a:latin typeface="Rubik"/>
                <a:ea typeface="Rubik"/>
                <a:cs typeface="Rubik"/>
                <a:sym typeface="Rubik"/>
              </a:rPr>
              <a:t>    Base de Datos            </a:t>
            </a:r>
            <a:r>
              <a:rPr b="1" lang="en-US" sz="1700">
                <a:solidFill>
                  <a:schemeClr val="lt1"/>
                </a:solidFill>
                <a:latin typeface="Rubik"/>
                <a:ea typeface="Rubik"/>
                <a:cs typeface="Rubik"/>
                <a:sym typeface="Rubik"/>
              </a:rPr>
              <a:t>|</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l">
              <a:lnSpc>
                <a:spcPct val="150000"/>
              </a:lnSpc>
              <a:spcBef>
                <a:spcPts val="0"/>
              </a:spcBef>
              <a:spcAft>
                <a:spcPts val="0"/>
              </a:spcAft>
              <a:buClr>
                <a:schemeClr val="dk1"/>
              </a:buClr>
              <a:buSzPts val="1100"/>
              <a:buFont typeface="Arial"/>
              <a:buNone/>
            </a:pPr>
            <a:r>
              <a:t/>
            </a:r>
            <a:endParaRPr b="1" sz="1700">
              <a:solidFill>
                <a:schemeClr val="lt1"/>
              </a:solidFill>
              <a:latin typeface="Rubik"/>
              <a:ea typeface="Rubik"/>
              <a:cs typeface="Rubik"/>
              <a:sym typeface="Rubik"/>
            </a:endParaRPr>
          </a:p>
          <a:p>
            <a:pPr indent="0" lvl="0" marL="0" rtl="0" algn="l">
              <a:lnSpc>
                <a:spcPct val="150000"/>
              </a:lnSpc>
              <a:spcBef>
                <a:spcPts val="0"/>
              </a:spcBef>
              <a:spcAft>
                <a:spcPts val="0"/>
              </a:spcAft>
              <a:buClr>
                <a:schemeClr val="dk1"/>
              </a:buClr>
              <a:buSzPts val="1100"/>
              <a:buFont typeface="Arial"/>
              <a:buNone/>
            </a:pPr>
            <a:r>
              <a:t/>
            </a:r>
            <a:endParaRPr b="1" sz="1700">
              <a:solidFill>
                <a:schemeClr val="lt1"/>
              </a:solidFill>
              <a:latin typeface="Rubik"/>
              <a:ea typeface="Rubik"/>
              <a:cs typeface="Rubik"/>
              <a:sym typeface="Rubik"/>
            </a:endParaRPr>
          </a:p>
        </p:txBody>
      </p:sp>
      <p:sp>
        <p:nvSpPr>
          <p:cNvPr id="381" name="Google Shape;381;g2546685b03c_0_0"/>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382" name="Google Shape;382;g2546685b03c_0_0"/>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lang="en-US" sz="1800">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pic>
        <p:nvPicPr>
          <p:cNvPr descr="preencoded.png" id="383" name="Google Shape;383;g2546685b03c_0_0"/>
          <p:cNvPicPr preferRelativeResize="0"/>
          <p:nvPr/>
        </p:nvPicPr>
        <p:blipFill rotWithShape="1">
          <a:blip r:embed="rId6">
            <a:alphaModFix/>
          </a:blip>
          <a:srcRect b="0" l="0" r="0" t="0"/>
          <a:stretch/>
        </p:blipFill>
        <p:spPr>
          <a:xfrm>
            <a:off x="678644" y="8361243"/>
            <a:ext cx="924981" cy="930307"/>
          </a:xfrm>
          <a:prstGeom prst="rect">
            <a:avLst/>
          </a:prstGeom>
          <a:noFill/>
          <a:ln>
            <a:noFill/>
          </a:ln>
        </p:spPr>
      </p:pic>
      <p:pic>
        <p:nvPicPr>
          <p:cNvPr descr="preencoded.png" id="384" name="Google Shape;384;g2546685b03c_0_0"/>
          <p:cNvPicPr preferRelativeResize="0"/>
          <p:nvPr/>
        </p:nvPicPr>
        <p:blipFill rotWithShape="1">
          <a:blip r:embed="rId7">
            <a:alphaModFix/>
          </a:blip>
          <a:srcRect b="0" l="0" r="0" t="0"/>
          <a:stretch/>
        </p:blipFill>
        <p:spPr>
          <a:xfrm>
            <a:off x="-3875" y="7590150"/>
            <a:ext cx="1427519" cy="1439951"/>
          </a:xfrm>
          <a:prstGeom prst="rect">
            <a:avLst/>
          </a:prstGeom>
          <a:noFill/>
          <a:ln>
            <a:noFill/>
          </a:ln>
        </p:spPr>
      </p:pic>
      <p:sp>
        <p:nvSpPr>
          <p:cNvPr id="385" name="Google Shape;385;g2546685b03c_0_0"/>
          <p:cNvSpPr/>
          <p:nvPr/>
        </p:nvSpPr>
        <p:spPr>
          <a:xfrm>
            <a:off x="6883075" y="1579950"/>
            <a:ext cx="7858200" cy="6365100"/>
          </a:xfrm>
          <a:prstGeom prst="rect">
            <a:avLst/>
          </a:prstGeom>
          <a:noFill/>
          <a:ln>
            <a:noFill/>
          </a:ln>
        </p:spPr>
        <p:txBody>
          <a:bodyPr anchorCtr="0" anchor="t" bIns="0" lIns="0" spcFirstLastPara="1" rIns="0" wrap="square" tIns="0">
            <a:noAutofit/>
          </a:bodyPr>
          <a:lstStyle/>
          <a:p>
            <a:pPr indent="0" lvl="0" marL="0" marR="0" rtl="0" algn="just">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En este ejemplo, el cliente se comunica con el servidor para acceder a la funcionalidad y los datos de una aplicación. El cliente interactúa con una interfaz de usuario, que puede ser una aplicación web, una aplicación móvil u otro tipo de interfaz, y envía solicitudes al servidor.</a:t>
            </a:r>
            <a:endParaRPr sz="17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t/>
            </a:r>
            <a:endParaRPr sz="17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El servidor contiene la lógica de la aplicación y maneja las solicitudes del cliente. Puede realizar operaciones, procesar datos y acceder a la base de datos según sea necesario para responder a las solicitudes del cliente. El servidor también puede aplicar reglas de negocio y garantizar la seguridad de los datos.</a:t>
            </a:r>
            <a:endParaRPr sz="17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t/>
            </a:r>
            <a:endParaRPr sz="17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La base de datos almacena los datos utilizados por la aplicación. El servidor puede acceder y manipular estos datos según sea necesario para satisfacer las solicitudes del cliente. La base de datos puede ser un sistema de gestión de bases de datos relacional (RDBMS) o cualquier otro sistema de almacenamiento persistente utilizado en la aplicación.</a:t>
            </a:r>
            <a:endParaRPr sz="1700">
              <a:latin typeface="Rubik"/>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0" name="Shape 390"/>
        <p:cNvGrpSpPr/>
        <p:nvPr/>
      </p:nvGrpSpPr>
      <p:grpSpPr>
        <a:xfrm>
          <a:off x="0" y="0"/>
          <a:ext cx="0" cy="0"/>
          <a:chOff x="0" y="0"/>
          <a:chExt cx="0" cy="0"/>
        </a:xfrm>
      </p:grpSpPr>
      <p:pic>
        <p:nvPicPr>
          <p:cNvPr descr="preencoded.png" id="391" name="Google Shape;391;g1e439e048a8_0_38"/>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392" name="Google Shape;392;g1e439e048a8_0_38"/>
          <p:cNvPicPr preferRelativeResize="0"/>
          <p:nvPr/>
        </p:nvPicPr>
        <p:blipFill rotWithShape="1">
          <a:blip r:embed="rId4">
            <a:alphaModFix amt="50000"/>
          </a:blip>
          <a:srcRect b="0" l="0" r="0" t="0"/>
          <a:stretch/>
        </p:blipFill>
        <p:spPr>
          <a:xfrm>
            <a:off x="0" y="76386"/>
            <a:ext cx="6038248" cy="9525000"/>
          </a:xfrm>
          <a:prstGeom prst="rect">
            <a:avLst/>
          </a:prstGeom>
          <a:noFill/>
          <a:ln>
            <a:noFill/>
          </a:ln>
        </p:spPr>
      </p:pic>
      <p:pic>
        <p:nvPicPr>
          <p:cNvPr descr="preencoded.png" id="393" name="Google Shape;393;g1e439e048a8_0_38"/>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394" name="Google Shape;394;g1e439e048a8_0_38"/>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395" name="Google Shape;395;g1e439e048a8_0_38"/>
          <p:cNvSpPr/>
          <p:nvPr/>
        </p:nvSpPr>
        <p:spPr>
          <a:xfrm>
            <a:off x="6601600" y="3529750"/>
            <a:ext cx="8224200" cy="1715400"/>
          </a:xfrm>
          <a:prstGeom prst="rect">
            <a:avLst/>
          </a:prstGeom>
          <a:noFill/>
          <a:ln>
            <a:noFill/>
          </a:ln>
        </p:spPr>
        <p:txBody>
          <a:bodyPr anchorCtr="0" anchor="t" bIns="0" lIns="0" spcFirstLastPara="1" rIns="0" wrap="square" tIns="0">
            <a:noAutofit/>
          </a:bodyPr>
          <a:lstStyle/>
          <a:p>
            <a:pPr indent="0" lvl="0" marL="0" marR="0" rtl="0" algn="just">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Divide una aplicación en tres capas principales: la capa de presentación (interfaz de usuario), la capa de lógica de negocio (procesamiento de datos y reglas de negocio) y la capa de datos (almacenamiento de datos).</a:t>
            </a:r>
            <a:endParaRPr sz="17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sz="17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sz="1700">
              <a:latin typeface="Rubik"/>
              <a:ea typeface="Rubik"/>
              <a:cs typeface="Rubik"/>
              <a:sym typeface="Rubik"/>
            </a:endParaRPr>
          </a:p>
          <a:p>
            <a:pPr indent="0" lvl="0" marL="0" rtl="0" algn="l">
              <a:lnSpc>
                <a:spcPct val="150000"/>
              </a:lnSpc>
              <a:spcBef>
                <a:spcPts val="0"/>
              </a:spcBef>
              <a:spcAft>
                <a:spcPts val="0"/>
              </a:spcAft>
              <a:buClr>
                <a:schemeClr val="dk1"/>
              </a:buClr>
              <a:buSzPts val="1100"/>
              <a:buFont typeface="Arial"/>
              <a:buNone/>
            </a:pPr>
            <a:r>
              <a:t/>
            </a:r>
            <a:endParaRPr sz="1700">
              <a:solidFill>
                <a:schemeClr val="dk1"/>
              </a:solidFill>
              <a:latin typeface="Rubik"/>
              <a:ea typeface="Rubik"/>
              <a:cs typeface="Rubik"/>
              <a:sym typeface="Rubik"/>
            </a:endParaRPr>
          </a:p>
        </p:txBody>
      </p:sp>
      <p:sp>
        <p:nvSpPr>
          <p:cNvPr id="396" name="Google Shape;396;g1e439e048a8_0_38"/>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397" name="Google Shape;397;g1e439e048a8_0_38"/>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lang="en-US" sz="1800">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398" name="Google Shape;398;g1e439e048a8_0_38"/>
          <p:cNvSpPr/>
          <p:nvPr/>
        </p:nvSpPr>
        <p:spPr>
          <a:xfrm>
            <a:off x="981675" y="3656200"/>
            <a:ext cx="4074900" cy="1462500"/>
          </a:xfrm>
          <a:prstGeom prst="rect">
            <a:avLst/>
          </a:prstGeom>
          <a:noFill/>
          <a:ln>
            <a:noFill/>
          </a:ln>
        </p:spPr>
        <p:txBody>
          <a:bodyPr anchorCtr="0" anchor="t" bIns="0" lIns="0" spcFirstLastPara="1" rIns="0" wrap="square" tIns="0">
            <a:noAutofit/>
          </a:bodyPr>
          <a:lstStyle/>
          <a:p>
            <a:pPr indent="-425450" lvl="0" marL="457200" marR="0" rtl="0" algn="l">
              <a:lnSpc>
                <a:spcPct val="120000"/>
              </a:lnSpc>
              <a:spcBef>
                <a:spcPts val="0"/>
              </a:spcBef>
              <a:spcAft>
                <a:spcPts val="0"/>
              </a:spcAft>
              <a:buClr>
                <a:schemeClr val="lt1"/>
              </a:buClr>
              <a:buSzPts val="3100"/>
              <a:buFont typeface="Rubik SemiBold"/>
              <a:buChar char="●"/>
            </a:pPr>
            <a:r>
              <a:rPr b="1" lang="en-US" sz="3100">
                <a:solidFill>
                  <a:schemeClr val="lt1"/>
                </a:solidFill>
                <a:latin typeface="Rubik SemiBold"/>
                <a:ea typeface="Rubik SemiBold"/>
                <a:cs typeface="Rubik SemiBold"/>
                <a:sym typeface="Rubik SemiBold"/>
              </a:rPr>
              <a:t>2- Arquitectura de tres capas:</a:t>
            </a:r>
            <a:endParaRPr b="1" sz="31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sz="35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sz="3500">
              <a:solidFill>
                <a:schemeClr val="lt1"/>
              </a:solidFill>
              <a:latin typeface="Rubik SemiBold"/>
              <a:ea typeface="Rubik SemiBold"/>
              <a:cs typeface="Rubik SemiBold"/>
              <a:sym typeface="Rubik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3" name="Shape 403"/>
        <p:cNvGrpSpPr/>
        <p:nvPr/>
      </p:nvGrpSpPr>
      <p:grpSpPr>
        <a:xfrm>
          <a:off x="0" y="0"/>
          <a:ext cx="0" cy="0"/>
          <a:chOff x="0" y="0"/>
          <a:chExt cx="0" cy="0"/>
        </a:xfrm>
      </p:grpSpPr>
      <p:pic>
        <p:nvPicPr>
          <p:cNvPr descr="preencoded.png" id="404" name="Google Shape;404;g2546685b03c_0_17"/>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405" name="Google Shape;405;g2546685b03c_0_17"/>
          <p:cNvPicPr preferRelativeResize="0"/>
          <p:nvPr/>
        </p:nvPicPr>
        <p:blipFill rotWithShape="1">
          <a:blip r:embed="rId4">
            <a:alphaModFix amt="50000"/>
          </a:blip>
          <a:srcRect b="0" l="0" r="0" t="0"/>
          <a:stretch/>
        </p:blipFill>
        <p:spPr>
          <a:xfrm>
            <a:off x="0" y="13711"/>
            <a:ext cx="6038248" cy="9525000"/>
          </a:xfrm>
          <a:prstGeom prst="rect">
            <a:avLst/>
          </a:prstGeom>
          <a:noFill/>
          <a:ln>
            <a:noFill/>
          </a:ln>
        </p:spPr>
      </p:pic>
      <p:pic>
        <p:nvPicPr>
          <p:cNvPr descr="preencoded.png" id="406" name="Google Shape;406;g2546685b03c_0_17"/>
          <p:cNvPicPr preferRelativeResize="0"/>
          <p:nvPr/>
        </p:nvPicPr>
        <p:blipFill rotWithShape="1">
          <a:blip r:embed="rId5">
            <a:alphaModFix/>
          </a:blip>
          <a:srcRect b="0" l="0" r="0" t="0"/>
          <a:stretch/>
        </p:blipFill>
        <p:spPr>
          <a:xfrm>
            <a:off x="614729" y="547688"/>
            <a:ext cx="14010544" cy="17818"/>
          </a:xfrm>
          <a:prstGeom prst="rect">
            <a:avLst/>
          </a:prstGeom>
          <a:noFill/>
          <a:ln>
            <a:noFill/>
          </a:ln>
        </p:spPr>
      </p:pic>
      <p:sp>
        <p:nvSpPr>
          <p:cNvPr id="407" name="Google Shape;407;g2546685b03c_0_17"/>
          <p:cNvSpPr/>
          <p:nvPr/>
        </p:nvSpPr>
        <p:spPr>
          <a:xfrm>
            <a:off x="1811025" y="705400"/>
            <a:ext cx="2897700" cy="83247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Capa de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Presentación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v</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Capa de Lógica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de Negocio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v</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a:t>
            </a:r>
            <a:r>
              <a:rPr b="1" lang="en-US" sz="1700">
                <a:solidFill>
                  <a:schemeClr val="lt1"/>
                </a:solidFill>
                <a:latin typeface="Rubik"/>
                <a:ea typeface="Rubik"/>
                <a:cs typeface="Rubik"/>
                <a:sym typeface="Rubik"/>
              </a:rPr>
              <a:t> </a:t>
            </a:r>
            <a:r>
              <a:rPr b="1" lang="en-US" sz="1700">
                <a:solidFill>
                  <a:schemeClr val="lt1"/>
                </a:solidFill>
                <a:latin typeface="Rubik"/>
                <a:ea typeface="Rubik"/>
                <a:cs typeface="Rubik"/>
                <a:sym typeface="Rubik"/>
              </a:rPr>
              <a:t>Capa de Datos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a:t>
            </a:r>
            <a:r>
              <a:rPr b="1" lang="en-US" sz="1700">
                <a:solidFill>
                  <a:schemeClr val="lt1"/>
                </a:solidFill>
                <a:latin typeface="Rubik"/>
                <a:ea typeface="Rubik"/>
                <a:cs typeface="Rubik"/>
                <a:sym typeface="Rubik"/>
              </a:rPr>
              <a:t>        Base de Datos</a:t>
            </a: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t/>
            </a:r>
            <a:endParaRPr b="1" sz="1700">
              <a:solidFill>
                <a:schemeClr val="lt1"/>
              </a:solidFill>
              <a:latin typeface="Rubik"/>
              <a:ea typeface="Rubik"/>
              <a:cs typeface="Rubik"/>
              <a:sym typeface="Rubik"/>
            </a:endParaRPr>
          </a:p>
        </p:txBody>
      </p:sp>
      <p:sp>
        <p:nvSpPr>
          <p:cNvPr id="408" name="Google Shape;408;g2546685b03c_0_17"/>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409" name="Google Shape;409;g2546685b03c_0_17"/>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lang="en-US" sz="1800">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pic>
        <p:nvPicPr>
          <p:cNvPr descr="preencoded.png" id="410" name="Google Shape;410;g2546685b03c_0_17"/>
          <p:cNvPicPr preferRelativeResize="0"/>
          <p:nvPr/>
        </p:nvPicPr>
        <p:blipFill rotWithShape="1">
          <a:blip r:embed="rId6">
            <a:alphaModFix/>
          </a:blip>
          <a:srcRect b="0" l="0" r="0" t="0"/>
          <a:stretch/>
        </p:blipFill>
        <p:spPr>
          <a:xfrm>
            <a:off x="678644" y="8361243"/>
            <a:ext cx="924981" cy="930307"/>
          </a:xfrm>
          <a:prstGeom prst="rect">
            <a:avLst/>
          </a:prstGeom>
          <a:noFill/>
          <a:ln>
            <a:noFill/>
          </a:ln>
        </p:spPr>
      </p:pic>
      <p:pic>
        <p:nvPicPr>
          <p:cNvPr descr="preencoded.png" id="411" name="Google Shape;411;g2546685b03c_0_17"/>
          <p:cNvPicPr preferRelativeResize="0"/>
          <p:nvPr/>
        </p:nvPicPr>
        <p:blipFill rotWithShape="1">
          <a:blip r:embed="rId7">
            <a:alphaModFix/>
          </a:blip>
          <a:srcRect b="0" l="0" r="0" t="0"/>
          <a:stretch/>
        </p:blipFill>
        <p:spPr>
          <a:xfrm>
            <a:off x="-3875" y="7590150"/>
            <a:ext cx="1427519" cy="1439951"/>
          </a:xfrm>
          <a:prstGeom prst="rect">
            <a:avLst/>
          </a:prstGeom>
          <a:noFill/>
          <a:ln>
            <a:noFill/>
          </a:ln>
        </p:spPr>
      </p:pic>
      <p:sp>
        <p:nvSpPr>
          <p:cNvPr id="412" name="Google Shape;412;g2546685b03c_0_17"/>
          <p:cNvSpPr/>
          <p:nvPr/>
        </p:nvSpPr>
        <p:spPr>
          <a:xfrm>
            <a:off x="6878625" y="1756550"/>
            <a:ext cx="7745400" cy="6039300"/>
          </a:xfrm>
          <a:prstGeom prst="rect">
            <a:avLst/>
          </a:prstGeom>
          <a:noFill/>
          <a:ln>
            <a:noFill/>
          </a:ln>
        </p:spPr>
        <p:txBody>
          <a:bodyPr anchorCtr="0" anchor="t" bIns="0" lIns="0" spcFirstLastPara="1" rIns="0" wrap="square" tIns="0">
            <a:noAutofit/>
          </a:bodyPr>
          <a:lstStyle/>
          <a:p>
            <a:pPr indent="0" lvl="0" marL="0" marR="0" rtl="0" algn="just">
              <a:lnSpc>
                <a:spcPct val="150000"/>
              </a:lnSpc>
              <a:spcBef>
                <a:spcPts val="0"/>
              </a:spcBef>
              <a:spcAft>
                <a:spcPts val="0"/>
              </a:spcAft>
              <a:buClr>
                <a:schemeClr val="dk1"/>
              </a:buClr>
              <a:buSzPts val="1100"/>
              <a:buFont typeface="Arial"/>
              <a:buNone/>
            </a:pPr>
            <a:r>
              <a:rPr lang="en-US" sz="1600">
                <a:latin typeface="Rubik"/>
                <a:ea typeface="Rubik"/>
                <a:cs typeface="Rubik"/>
                <a:sym typeface="Rubik"/>
              </a:rPr>
              <a:t>Capa de Presentación: Esta capa se encarga de la interfaz de usuario y la presentación de la información al usuario. Aquí es donde se encuentran los componentes y servicios que permiten la interacción del usuario con la aplicación. Puede incluir interfaces web, aplicaciones móviles, interfaces de línea de comandos u otras formas de presentación de datos al usuario.</a:t>
            </a:r>
            <a:endParaRPr sz="16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t/>
            </a:r>
            <a:endParaRPr sz="16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rPr lang="en-US" sz="1600">
                <a:latin typeface="Rubik"/>
                <a:ea typeface="Rubik"/>
                <a:cs typeface="Rubik"/>
                <a:sym typeface="Rubik"/>
              </a:rPr>
              <a:t>Capa de Lógica de Negocio: Esta capa contiene la lógica y las reglas de negocio de la aplicación. Aquí se procesan los datos, se realizan cálculos y se aplican las reglas y operaciones específicas del negocio. Esta capa se encarga de coordinar y controlar las operaciones entre la capa de presentación y la capa de datos.</a:t>
            </a:r>
            <a:endParaRPr sz="16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t/>
            </a:r>
            <a:endParaRPr sz="16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rPr lang="en-US" sz="1600">
                <a:latin typeface="Rubik"/>
                <a:ea typeface="Rubik"/>
                <a:cs typeface="Rubik"/>
                <a:sym typeface="Rubik"/>
              </a:rPr>
              <a:t>Capa de Datos: Esta capa almacena y maneja los datos utilizados por la aplicación. Puede ser una base de datos relacional, una base de datos NoSQL u otros sistemas de almacenamiento de datos. La capa de datos se encarga de gestionar el acceso y la persistencia de los datos, proporcionando las operaciones de lectura, escritura y consulta necesarias para la aplicación.</a:t>
            </a:r>
            <a:endParaRPr sz="1600">
              <a:latin typeface="Rubik"/>
              <a:ea typeface="Rubik"/>
              <a:cs typeface="Rubik"/>
              <a:sym typeface="Rubi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7" name="Shape 417"/>
        <p:cNvGrpSpPr/>
        <p:nvPr/>
      </p:nvGrpSpPr>
      <p:grpSpPr>
        <a:xfrm>
          <a:off x="0" y="0"/>
          <a:ext cx="0" cy="0"/>
          <a:chOff x="0" y="0"/>
          <a:chExt cx="0" cy="0"/>
        </a:xfrm>
      </p:grpSpPr>
      <p:pic>
        <p:nvPicPr>
          <p:cNvPr descr="preencoded.png" id="418" name="Google Shape;418;g1e439e048a8_0_52"/>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419" name="Google Shape;419;g1e439e048a8_0_52"/>
          <p:cNvPicPr preferRelativeResize="0"/>
          <p:nvPr/>
        </p:nvPicPr>
        <p:blipFill rotWithShape="1">
          <a:blip r:embed="rId4">
            <a:alphaModFix amt="50000"/>
          </a:blip>
          <a:srcRect b="0" l="0" r="0" t="0"/>
          <a:stretch/>
        </p:blipFill>
        <p:spPr>
          <a:xfrm>
            <a:off x="0" y="76386"/>
            <a:ext cx="6038248" cy="9525000"/>
          </a:xfrm>
          <a:prstGeom prst="rect">
            <a:avLst/>
          </a:prstGeom>
          <a:noFill/>
          <a:ln>
            <a:noFill/>
          </a:ln>
        </p:spPr>
      </p:pic>
      <p:pic>
        <p:nvPicPr>
          <p:cNvPr descr="preencoded.png" id="420" name="Google Shape;420;g1e439e048a8_0_52"/>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421" name="Google Shape;421;g1e439e048a8_0_52"/>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422" name="Google Shape;422;g1e439e048a8_0_52"/>
          <p:cNvSpPr/>
          <p:nvPr/>
        </p:nvSpPr>
        <p:spPr>
          <a:xfrm>
            <a:off x="6601600" y="3529750"/>
            <a:ext cx="8224200" cy="17154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Se dividen</a:t>
            </a:r>
            <a:r>
              <a:rPr lang="en-US" sz="1700">
                <a:latin typeface="Rubik"/>
                <a:ea typeface="Rubik"/>
                <a:cs typeface="Rubik"/>
                <a:sym typeface="Rubik"/>
              </a:rPr>
              <a:t> en servicios independientes y autónomos que se comunican a través de interfaces bien definidas. Los servicios pueden ser reutilizados y combinados para construir aplicaciones más grandes y flexibles. La arquitectura orientada a servicios fomenta la modularidad y la interoperabilidad.</a:t>
            </a:r>
            <a:endParaRPr sz="17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sz="17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sz="1700">
              <a:latin typeface="Rubik"/>
              <a:ea typeface="Rubik"/>
              <a:cs typeface="Rubik"/>
              <a:sym typeface="Rubik"/>
            </a:endParaRPr>
          </a:p>
          <a:p>
            <a:pPr indent="0" lvl="0" marL="0" rtl="0" algn="l">
              <a:lnSpc>
                <a:spcPct val="150000"/>
              </a:lnSpc>
              <a:spcBef>
                <a:spcPts val="0"/>
              </a:spcBef>
              <a:spcAft>
                <a:spcPts val="0"/>
              </a:spcAft>
              <a:buClr>
                <a:schemeClr val="dk1"/>
              </a:buClr>
              <a:buSzPts val="1100"/>
              <a:buFont typeface="Arial"/>
              <a:buNone/>
            </a:pPr>
            <a:r>
              <a:t/>
            </a:r>
            <a:endParaRPr sz="1700">
              <a:solidFill>
                <a:schemeClr val="dk1"/>
              </a:solidFill>
              <a:latin typeface="Rubik"/>
              <a:ea typeface="Rubik"/>
              <a:cs typeface="Rubik"/>
              <a:sym typeface="Rubik"/>
            </a:endParaRPr>
          </a:p>
        </p:txBody>
      </p:sp>
      <p:sp>
        <p:nvSpPr>
          <p:cNvPr id="423" name="Google Shape;423;g1e439e048a8_0_52"/>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424" name="Google Shape;424;g1e439e048a8_0_52"/>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lang="en-US" sz="1800">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425" name="Google Shape;425;g1e439e048a8_0_52"/>
          <p:cNvSpPr/>
          <p:nvPr/>
        </p:nvSpPr>
        <p:spPr>
          <a:xfrm>
            <a:off x="981675" y="3656200"/>
            <a:ext cx="4598100" cy="1462500"/>
          </a:xfrm>
          <a:prstGeom prst="rect">
            <a:avLst/>
          </a:prstGeom>
          <a:noFill/>
          <a:ln>
            <a:noFill/>
          </a:ln>
        </p:spPr>
        <p:txBody>
          <a:bodyPr anchorCtr="0" anchor="t" bIns="0" lIns="0" spcFirstLastPara="1" rIns="0" wrap="square" tIns="0">
            <a:noAutofit/>
          </a:bodyPr>
          <a:lstStyle/>
          <a:p>
            <a:pPr indent="-425450" lvl="0" marL="457200" marR="0" rtl="0" algn="l">
              <a:lnSpc>
                <a:spcPct val="120000"/>
              </a:lnSpc>
              <a:spcBef>
                <a:spcPts val="0"/>
              </a:spcBef>
              <a:spcAft>
                <a:spcPts val="0"/>
              </a:spcAft>
              <a:buClr>
                <a:schemeClr val="lt1"/>
              </a:buClr>
              <a:buSzPts val="3100"/>
              <a:buFont typeface="Rubik SemiBold"/>
              <a:buChar char="●"/>
            </a:pPr>
            <a:r>
              <a:rPr b="1" lang="en-US" sz="3100">
                <a:solidFill>
                  <a:schemeClr val="lt1"/>
                </a:solidFill>
                <a:latin typeface="Rubik SemiBold"/>
                <a:ea typeface="Rubik SemiBold"/>
                <a:cs typeface="Rubik SemiBold"/>
                <a:sym typeface="Rubik SemiBold"/>
              </a:rPr>
              <a:t>3- Arquitectura orientada a servicios (SOA):</a:t>
            </a:r>
            <a:endParaRPr b="1" sz="31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sz="35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sz="3500">
              <a:solidFill>
                <a:schemeClr val="lt1"/>
              </a:solidFill>
              <a:latin typeface="Rubik SemiBold"/>
              <a:ea typeface="Rubik SemiBold"/>
              <a:cs typeface="Rubik SemiBold"/>
              <a:sym typeface="Rubik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0" name="Shape 430"/>
        <p:cNvGrpSpPr/>
        <p:nvPr/>
      </p:nvGrpSpPr>
      <p:grpSpPr>
        <a:xfrm>
          <a:off x="0" y="0"/>
          <a:ext cx="0" cy="0"/>
          <a:chOff x="0" y="0"/>
          <a:chExt cx="0" cy="0"/>
        </a:xfrm>
      </p:grpSpPr>
      <p:pic>
        <p:nvPicPr>
          <p:cNvPr descr="preencoded.png" id="431" name="Google Shape;431;g2546685b03c_0_38"/>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432" name="Google Shape;432;g2546685b03c_0_38"/>
          <p:cNvPicPr preferRelativeResize="0"/>
          <p:nvPr/>
        </p:nvPicPr>
        <p:blipFill rotWithShape="1">
          <a:blip r:embed="rId4">
            <a:alphaModFix amt="50000"/>
          </a:blip>
          <a:srcRect b="0" l="0" r="0" t="0"/>
          <a:stretch/>
        </p:blipFill>
        <p:spPr>
          <a:xfrm>
            <a:off x="0" y="13711"/>
            <a:ext cx="6038248" cy="9525000"/>
          </a:xfrm>
          <a:prstGeom prst="rect">
            <a:avLst/>
          </a:prstGeom>
          <a:noFill/>
          <a:ln>
            <a:noFill/>
          </a:ln>
        </p:spPr>
      </p:pic>
      <p:pic>
        <p:nvPicPr>
          <p:cNvPr descr="preencoded.png" id="433" name="Google Shape;433;g2546685b03c_0_38"/>
          <p:cNvPicPr preferRelativeResize="0"/>
          <p:nvPr/>
        </p:nvPicPr>
        <p:blipFill rotWithShape="1">
          <a:blip r:embed="rId5">
            <a:alphaModFix/>
          </a:blip>
          <a:srcRect b="0" l="0" r="0" t="0"/>
          <a:stretch/>
        </p:blipFill>
        <p:spPr>
          <a:xfrm>
            <a:off x="614729" y="547688"/>
            <a:ext cx="14010544" cy="17818"/>
          </a:xfrm>
          <a:prstGeom prst="rect">
            <a:avLst/>
          </a:prstGeom>
          <a:noFill/>
          <a:ln>
            <a:noFill/>
          </a:ln>
        </p:spPr>
      </p:pic>
      <p:sp>
        <p:nvSpPr>
          <p:cNvPr id="434" name="Google Shape;434;g2546685b03c_0_38"/>
          <p:cNvSpPr/>
          <p:nvPr/>
        </p:nvSpPr>
        <p:spPr>
          <a:xfrm>
            <a:off x="1811025" y="783675"/>
            <a:ext cx="2897700" cy="83247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Servicio A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Funcionalidad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v</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Servicio B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Funcionalidad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v</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Servicio C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Funcionalidad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t/>
            </a:r>
            <a:endParaRPr b="1" sz="1700">
              <a:solidFill>
                <a:schemeClr val="lt1"/>
              </a:solidFill>
              <a:latin typeface="Rubik"/>
              <a:ea typeface="Rubik"/>
              <a:cs typeface="Rubik"/>
              <a:sym typeface="Rubik"/>
            </a:endParaRPr>
          </a:p>
        </p:txBody>
      </p:sp>
      <p:sp>
        <p:nvSpPr>
          <p:cNvPr id="435" name="Google Shape;435;g2546685b03c_0_38"/>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436" name="Google Shape;436;g2546685b03c_0_38"/>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lang="en-US" sz="1800">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pic>
        <p:nvPicPr>
          <p:cNvPr descr="preencoded.png" id="437" name="Google Shape;437;g2546685b03c_0_38"/>
          <p:cNvPicPr preferRelativeResize="0"/>
          <p:nvPr/>
        </p:nvPicPr>
        <p:blipFill rotWithShape="1">
          <a:blip r:embed="rId6">
            <a:alphaModFix/>
          </a:blip>
          <a:srcRect b="0" l="0" r="0" t="0"/>
          <a:stretch/>
        </p:blipFill>
        <p:spPr>
          <a:xfrm>
            <a:off x="678644" y="8361243"/>
            <a:ext cx="924981" cy="930307"/>
          </a:xfrm>
          <a:prstGeom prst="rect">
            <a:avLst/>
          </a:prstGeom>
          <a:noFill/>
          <a:ln>
            <a:noFill/>
          </a:ln>
        </p:spPr>
      </p:pic>
      <p:pic>
        <p:nvPicPr>
          <p:cNvPr descr="preencoded.png" id="438" name="Google Shape;438;g2546685b03c_0_38"/>
          <p:cNvPicPr preferRelativeResize="0"/>
          <p:nvPr/>
        </p:nvPicPr>
        <p:blipFill rotWithShape="1">
          <a:blip r:embed="rId7">
            <a:alphaModFix/>
          </a:blip>
          <a:srcRect b="0" l="0" r="0" t="0"/>
          <a:stretch/>
        </p:blipFill>
        <p:spPr>
          <a:xfrm>
            <a:off x="-3875" y="7590150"/>
            <a:ext cx="1427519" cy="1439951"/>
          </a:xfrm>
          <a:prstGeom prst="rect">
            <a:avLst/>
          </a:prstGeom>
          <a:noFill/>
          <a:ln>
            <a:noFill/>
          </a:ln>
        </p:spPr>
      </p:pic>
      <p:sp>
        <p:nvSpPr>
          <p:cNvPr id="439" name="Google Shape;439;g2546685b03c_0_38"/>
          <p:cNvSpPr/>
          <p:nvPr/>
        </p:nvSpPr>
        <p:spPr>
          <a:xfrm>
            <a:off x="6832925" y="1819875"/>
            <a:ext cx="7983600" cy="6252300"/>
          </a:xfrm>
          <a:prstGeom prst="rect">
            <a:avLst/>
          </a:prstGeom>
          <a:noFill/>
          <a:ln>
            <a:noFill/>
          </a:ln>
        </p:spPr>
        <p:txBody>
          <a:bodyPr anchorCtr="0" anchor="t" bIns="0" lIns="0" spcFirstLastPara="1" rIns="0" wrap="square" tIns="0">
            <a:noAutofit/>
          </a:bodyPr>
          <a:lstStyle/>
          <a:p>
            <a:pPr indent="0" lvl="0" marL="0" marR="0" rtl="0" algn="just">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Cada servicio (Servicio A, Servicio B, Servicio C, etc.) es una unidad lógica e independiente que ofrece una funcionalidad bien definida. Los servicios pueden comunicarse entre sí a través de interfaces y protocolos estándar, como API (Interfaces de Programación de Aplicaciones), para intercambiar datos y acceder a funcionalidades específicas.</a:t>
            </a:r>
            <a:endParaRPr sz="17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t/>
            </a:r>
            <a:endParaRPr sz="17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Esta arquitectura fomenta la modularidad, la reutilización y la interoperabilidad. Cada servicio puede ser desarrollado, probado, implementado y escalado de forma independiente. Además, se pueden combinar varios servicios para construir aplicaciones más grandes y complejas según las necesidades del negocio.</a:t>
            </a:r>
            <a:endParaRPr sz="17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t/>
            </a:r>
            <a:endParaRPr sz="17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Es importante destacar que en una arquitectura orientada a servicios (SOA), los servicios pueden ser proporcionados tanto por componentes internos como por servicios externos de terceros. Esto permite una mayor flexibilidad y capacidad de integración con otros sistemas y aplicaciones.</a:t>
            </a:r>
            <a:endParaRPr sz="1700">
              <a:latin typeface="Rubik"/>
              <a:ea typeface="Rubik"/>
              <a:cs typeface="Rubik"/>
              <a:sym typeface="Rubi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1FF"/>
        </a:solidFill>
      </p:bgPr>
    </p:bg>
    <p:spTree>
      <p:nvGrpSpPr>
        <p:cNvPr id="42" name="Shape 42"/>
        <p:cNvGrpSpPr/>
        <p:nvPr/>
      </p:nvGrpSpPr>
      <p:grpSpPr>
        <a:xfrm>
          <a:off x="0" y="0"/>
          <a:ext cx="0" cy="0"/>
          <a:chOff x="0" y="0"/>
          <a:chExt cx="0" cy="0"/>
        </a:xfrm>
      </p:grpSpPr>
      <p:pic>
        <p:nvPicPr>
          <p:cNvPr descr="preencoded.png" id="43" name="Google Shape;43;g251273353a3_0_113"/>
          <p:cNvPicPr preferRelativeResize="0"/>
          <p:nvPr/>
        </p:nvPicPr>
        <p:blipFill rotWithShape="1">
          <a:blip r:embed="rId3">
            <a:alphaModFix/>
          </a:blip>
          <a:srcRect b="0" l="0" r="0" t="0"/>
          <a:stretch/>
        </p:blipFill>
        <p:spPr>
          <a:xfrm>
            <a:off x="0" y="0"/>
            <a:ext cx="9394928" cy="9525000"/>
          </a:xfrm>
          <a:prstGeom prst="rect">
            <a:avLst/>
          </a:prstGeom>
          <a:noFill/>
          <a:ln>
            <a:noFill/>
          </a:ln>
        </p:spPr>
      </p:pic>
      <p:pic>
        <p:nvPicPr>
          <p:cNvPr descr="preencoded.png" id="44" name="Google Shape;44;g251273353a3_0_113"/>
          <p:cNvPicPr preferRelativeResize="0"/>
          <p:nvPr/>
        </p:nvPicPr>
        <p:blipFill rotWithShape="1">
          <a:blip r:embed="rId4">
            <a:alphaModFix/>
          </a:blip>
          <a:srcRect b="0" l="0" r="0" t="0"/>
          <a:stretch/>
        </p:blipFill>
        <p:spPr>
          <a:xfrm>
            <a:off x="617387" y="547688"/>
            <a:ext cx="14010544" cy="17813"/>
          </a:xfrm>
          <a:prstGeom prst="rect">
            <a:avLst/>
          </a:prstGeom>
          <a:noFill/>
          <a:ln>
            <a:noFill/>
          </a:ln>
        </p:spPr>
      </p:pic>
      <p:pic>
        <p:nvPicPr>
          <p:cNvPr descr="preencoded.png" id="45" name="Google Shape;45;g251273353a3_0_113"/>
          <p:cNvPicPr preferRelativeResize="0"/>
          <p:nvPr/>
        </p:nvPicPr>
        <p:blipFill rotWithShape="1">
          <a:blip r:embed="rId5">
            <a:alphaModFix/>
          </a:blip>
          <a:srcRect b="0" l="0" r="0" t="0"/>
          <a:stretch/>
        </p:blipFill>
        <p:spPr>
          <a:xfrm>
            <a:off x="6726498" y="1541590"/>
            <a:ext cx="8513504" cy="6441831"/>
          </a:xfrm>
          <a:prstGeom prst="rect">
            <a:avLst/>
          </a:prstGeom>
          <a:noFill/>
          <a:ln>
            <a:noFill/>
          </a:ln>
        </p:spPr>
      </p:pic>
      <p:pic>
        <p:nvPicPr>
          <p:cNvPr descr="preencoded.png" id="46" name="Google Shape;46;g251273353a3_0_113"/>
          <p:cNvPicPr preferRelativeResize="0"/>
          <p:nvPr/>
        </p:nvPicPr>
        <p:blipFill rotWithShape="1">
          <a:blip r:embed="rId6">
            <a:alphaModFix/>
          </a:blip>
          <a:srcRect b="0" l="0" r="0" t="0"/>
          <a:stretch/>
        </p:blipFill>
        <p:spPr>
          <a:xfrm>
            <a:off x="880825" y="4005503"/>
            <a:ext cx="4042175" cy="3019800"/>
          </a:xfrm>
          <a:prstGeom prst="rect">
            <a:avLst/>
          </a:prstGeom>
          <a:noFill/>
          <a:ln>
            <a:noFill/>
          </a:ln>
        </p:spPr>
      </p:pic>
      <p:sp>
        <p:nvSpPr>
          <p:cNvPr id="47" name="Google Shape;47;g251273353a3_0_113"/>
          <p:cNvSpPr/>
          <p:nvPr/>
        </p:nvSpPr>
        <p:spPr>
          <a:xfrm>
            <a:off x="14497050" y="8921465"/>
            <a:ext cx="362700" cy="311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FFFFFF"/>
              </a:buClr>
              <a:buSzPts val="1800"/>
              <a:buFont typeface="Rubik"/>
              <a:buNone/>
            </a:pPr>
            <a:r>
              <a:rPr b="0" i="0" lang="en-US" sz="1800" u="none" cap="none" strike="noStrike">
                <a:solidFill>
                  <a:srgbClr val="FFFFFF"/>
                </a:solidFill>
                <a:latin typeface="Rubik"/>
                <a:ea typeface="Rubik"/>
                <a:cs typeface="Rubik"/>
                <a:sym typeface="Rubik"/>
              </a:rPr>
              <a:t>.02</a:t>
            </a:r>
            <a:endParaRPr b="0" i="0" sz="1800" u="none" cap="none" strike="noStrike">
              <a:solidFill>
                <a:schemeClr val="dk1"/>
              </a:solidFill>
              <a:latin typeface="Calibri"/>
              <a:ea typeface="Calibri"/>
              <a:cs typeface="Calibri"/>
              <a:sym typeface="Calibri"/>
            </a:endParaRPr>
          </a:p>
        </p:txBody>
      </p:sp>
      <p:sp>
        <p:nvSpPr>
          <p:cNvPr id="48" name="Google Shape;48;g251273353a3_0_113"/>
          <p:cNvSpPr/>
          <p:nvPr/>
        </p:nvSpPr>
        <p:spPr>
          <a:xfrm>
            <a:off x="600075" y="612450"/>
            <a:ext cx="60315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Arquitectura TI y Patrones de diseño de Sistemas.</a:t>
            </a:r>
            <a:endParaRPr b="1"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202020"/>
              </a:buClr>
              <a:buSzPts val="1800"/>
              <a:buFont typeface="Rubik"/>
              <a:buNone/>
            </a:pPr>
            <a:r>
              <a:t/>
            </a:r>
            <a:endParaRPr b="0" i="0" sz="1800" u="none" cap="none" strike="noStrike">
              <a:solidFill>
                <a:srgbClr val="202020"/>
              </a:solidFill>
              <a:latin typeface="Rubik"/>
              <a:ea typeface="Rubik"/>
              <a:cs typeface="Rubik"/>
              <a:sym typeface="Rubik"/>
            </a:endParaRPr>
          </a:p>
        </p:txBody>
      </p:sp>
      <p:sp>
        <p:nvSpPr>
          <p:cNvPr id="49" name="Google Shape;49;g251273353a3_0_113"/>
          <p:cNvSpPr/>
          <p:nvPr/>
        </p:nvSpPr>
        <p:spPr>
          <a:xfrm>
            <a:off x="12925425" y="612456"/>
            <a:ext cx="1698600" cy="320700"/>
          </a:xfrm>
          <a:prstGeom prst="rect">
            <a:avLst/>
          </a:prstGeom>
          <a:noFill/>
          <a:ln>
            <a:noFill/>
          </a:ln>
        </p:spPr>
        <p:txBody>
          <a:bodyPr anchorCtr="0" anchor="t" bIns="0" lIns="0" spcFirstLastPara="1" rIns="0" wrap="square" tIns="0">
            <a:noAutofit/>
          </a:bodyPr>
          <a:lstStyle/>
          <a:p>
            <a:pPr indent="0" lvl="0" marL="0" rtl="0" algn="l">
              <a:lnSpc>
                <a:spcPct val="120833"/>
              </a:lnSpc>
              <a:spcBef>
                <a:spcPts val="0"/>
              </a:spcBef>
              <a:spcAft>
                <a:spcPts val="0"/>
              </a:spcAft>
              <a:buClr>
                <a:schemeClr val="lt1"/>
              </a:buClr>
              <a:buSzPts val="1800"/>
              <a:buFont typeface="Rubik Medium"/>
              <a:buNone/>
            </a:pPr>
            <a:r>
              <a:rPr lang="en-US" sz="1800">
                <a:solidFill>
                  <a:schemeClr val="lt1"/>
                </a:solidFill>
                <a:latin typeface="Rubik Medium"/>
                <a:ea typeface="Rubik Medium"/>
                <a:cs typeface="Rubik Medium"/>
                <a:sym typeface="Rubik Medium"/>
              </a:rPr>
              <a:t>Sermatech</a:t>
            </a:r>
            <a:endParaRPr b="0" i="0" sz="1800" u="none" cap="none" strike="noStrike">
              <a:solidFill>
                <a:schemeClr val="dk1"/>
              </a:solidFill>
              <a:latin typeface="Calibri"/>
              <a:ea typeface="Calibri"/>
              <a:cs typeface="Calibri"/>
              <a:sym typeface="Calibri"/>
            </a:endParaRPr>
          </a:p>
        </p:txBody>
      </p:sp>
      <p:sp>
        <p:nvSpPr>
          <p:cNvPr id="50" name="Google Shape;50;g251273353a3_0_113"/>
          <p:cNvSpPr/>
          <p:nvPr/>
        </p:nvSpPr>
        <p:spPr>
          <a:xfrm>
            <a:off x="1093600" y="4353750"/>
            <a:ext cx="3639900" cy="2468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71FF"/>
              </a:buClr>
              <a:buSzPts val="2700"/>
              <a:buFont typeface="Rubik Medium"/>
              <a:buNone/>
            </a:pPr>
            <a:r>
              <a:rPr b="0" i="0" lang="en-US" sz="2700" u="none" cap="none" strike="noStrike">
                <a:solidFill>
                  <a:srgbClr val="0071FF"/>
                </a:solidFill>
                <a:latin typeface="Rubik Medium"/>
                <a:ea typeface="Rubik Medium"/>
                <a:cs typeface="Rubik Medium"/>
                <a:sym typeface="Rubik Medium"/>
              </a:rPr>
              <a:t>Nombre: </a:t>
            </a:r>
            <a:br>
              <a:rPr b="0" i="0" lang="en-US" sz="2700" u="none" cap="none" strike="noStrike">
                <a:solidFill>
                  <a:srgbClr val="0071FF"/>
                </a:solidFill>
                <a:latin typeface="Rubik Medium"/>
                <a:ea typeface="Rubik Medium"/>
                <a:cs typeface="Rubik Medium"/>
                <a:sym typeface="Rubik Medium"/>
              </a:rPr>
            </a:br>
            <a:r>
              <a:rPr b="0" i="0" lang="en-US" sz="2700" u="none" cap="none" strike="noStrike">
                <a:solidFill>
                  <a:srgbClr val="0071FF"/>
                </a:solidFill>
                <a:latin typeface="Rubik Medium"/>
                <a:ea typeface="Rubik Medium"/>
                <a:cs typeface="Rubik Medium"/>
                <a:sym typeface="Rubik Medium"/>
              </a:rPr>
              <a:t>Especialidad: </a:t>
            </a:r>
            <a:br>
              <a:rPr b="0" i="0" lang="en-US" sz="2700" u="none" cap="none" strike="noStrike">
                <a:solidFill>
                  <a:srgbClr val="0071FF"/>
                </a:solidFill>
                <a:latin typeface="Rubik Medium"/>
                <a:ea typeface="Rubik Medium"/>
                <a:cs typeface="Rubik Medium"/>
                <a:sym typeface="Rubik Medium"/>
              </a:rPr>
            </a:br>
            <a:r>
              <a:rPr b="0" i="0" lang="en-US" sz="2700" u="none" cap="none" strike="noStrike">
                <a:solidFill>
                  <a:srgbClr val="0071FF"/>
                </a:solidFill>
                <a:latin typeface="Rubik Medium"/>
                <a:ea typeface="Rubik Medium"/>
                <a:cs typeface="Rubik Medium"/>
                <a:sym typeface="Rubik Medium"/>
              </a:rPr>
              <a:t>Interés TI: </a:t>
            </a:r>
            <a:br>
              <a:rPr b="0" i="0" lang="en-US" sz="2700" u="none" cap="none" strike="noStrike">
                <a:solidFill>
                  <a:srgbClr val="0071FF"/>
                </a:solidFill>
                <a:latin typeface="Rubik Medium"/>
                <a:ea typeface="Rubik Medium"/>
                <a:cs typeface="Rubik Medium"/>
                <a:sym typeface="Rubik Medium"/>
              </a:rPr>
            </a:br>
            <a:r>
              <a:rPr b="0" i="0" lang="en-US" sz="2700" u="none" cap="none" strike="noStrike">
                <a:solidFill>
                  <a:srgbClr val="0071FF"/>
                </a:solidFill>
                <a:latin typeface="Rubik Medium"/>
                <a:ea typeface="Rubik Medium"/>
                <a:cs typeface="Rubik Medium"/>
                <a:sym typeface="Rubik Medium"/>
              </a:rPr>
              <a:t>Otros: </a:t>
            </a:r>
            <a:endParaRPr b="0" i="0" sz="2700" u="none" cap="none" strike="noStrike">
              <a:solidFill>
                <a:schemeClr val="dk1"/>
              </a:solidFill>
              <a:latin typeface="Calibri"/>
              <a:ea typeface="Calibri"/>
              <a:cs typeface="Calibri"/>
              <a:sym typeface="Calibri"/>
            </a:endParaRPr>
          </a:p>
        </p:txBody>
      </p:sp>
      <p:pic>
        <p:nvPicPr>
          <p:cNvPr descr="preencoded.png" id="51" name="Google Shape;51;g251273353a3_0_113"/>
          <p:cNvPicPr preferRelativeResize="0"/>
          <p:nvPr/>
        </p:nvPicPr>
        <p:blipFill rotWithShape="1">
          <a:blip r:embed="rId7">
            <a:alphaModFix/>
          </a:blip>
          <a:srcRect b="0" l="0" r="0" t="0"/>
          <a:stretch/>
        </p:blipFill>
        <p:spPr>
          <a:xfrm>
            <a:off x="107775" y="1102491"/>
            <a:ext cx="1057276" cy="1057276"/>
          </a:xfrm>
          <a:prstGeom prst="rect">
            <a:avLst/>
          </a:prstGeom>
          <a:noFill/>
          <a:ln>
            <a:noFill/>
          </a:ln>
        </p:spPr>
      </p:pic>
      <p:pic>
        <p:nvPicPr>
          <p:cNvPr descr="preencoded.png" id="52" name="Google Shape;52;g251273353a3_0_113"/>
          <p:cNvPicPr preferRelativeResize="0"/>
          <p:nvPr/>
        </p:nvPicPr>
        <p:blipFill rotWithShape="1">
          <a:blip r:embed="rId8">
            <a:alphaModFix/>
          </a:blip>
          <a:srcRect b="0" l="0" r="0" t="0"/>
          <a:stretch/>
        </p:blipFill>
        <p:spPr>
          <a:xfrm>
            <a:off x="371356" y="1371907"/>
            <a:ext cx="518450" cy="518452"/>
          </a:xfrm>
          <a:prstGeom prst="rect">
            <a:avLst/>
          </a:prstGeom>
          <a:noFill/>
          <a:ln>
            <a:noFill/>
          </a:ln>
        </p:spPr>
      </p:pic>
      <p:pic>
        <p:nvPicPr>
          <p:cNvPr descr="preencoded.png" id="53" name="Google Shape;53;g251273353a3_0_113"/>
          <p:cNvPicPr preferRelativeResize="0"/>
          <p:nvPr/>
        </p:nvPicPr>
        <p:blipFill rotWithShape="1">
          <a:blip r:embed="rId9">
            <a:alphaModFix/>
          </a:blip>
          <a:srcRect b="0" l="0" r="0" t="0"/>
          <a:stretch/>
        </p:blipFill>
        <p:spPr>
          <a:xfrm>
            <a:off x="987913" y="1371907"/>
            <a:ext cx="518450" cy="518452"/>
          </a:xfrm>
          <a:prstGeom prst="rect">
            <a:avLst/>
          </a:prstGeom>
          <a:noFill/>
          <a:ln>
            <a:noFill/>
          </a:ln>
        </p:spPr>
      </p:pic>
      <p:pic>
        <p:nvPicPr>
          <p:cNvPr descr="preencoded.png" id="54" name="Google Shape;54;g251273353a3_0_113"/>
          <p:cNvPicPr preferRelativeResize="0"/>
          <p:nvPr/>
        </p:nvPicPr>
        <p:blipFill rotWithShape="1">
          <a:blip r:embed="rId10">
            <a:alphaModFix/>
          </a:blip>
          <a:srcRect b="0" l="0" r="0" t="0"/>
          <a:stretch/>
        </p:blipFill>
        <p:spPr>
          <a:xfrm>
            <a:off x="1604452" y="1371907"/>
            <a:ext cx="518450" cy="518452"/>
          </a:xfrm>
          <a:prstGeom prst="rect">
            <a:avLst/>
          </a:prstGeom>
          <a:noFill/>
          <a:ln>
            <a:noFill/>
          </a:ln>
        </p:spPr>
      </p:pic>
      <p:sp>
        <p:nvSpPr>
          <p:cNvPr id="55" name="Google Shape;55;g251273353a3_0_113"/>
          <p:cNvSpPr/>
          <p:nvPr/>
        </p:nvSpPr>
        <p:spPr>
          <a:xfrm>
            <a:off x="3829300" y="1796475"/>
            <a:ext cx="7785300" cy="733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71FF"/>
              </a:buClr>
              <a:buSzPts val="4800"/>
              <a:buFont typeface="Rubik SemiBold"/>
              <a:buNone/>
            </a:pPr>
            <a:r>
              <a:rPr b="1" i="0" lang="en-US" sz="4800" u="none" cap="none" strike="noStrike">
                <a:solidFill>
                  <a:schemeClr val="lt1"/>
                </a:solidFill>
                <a:highlight>
                  <a:srgbClr val="0071FF"/>
                </a:highlight>
                <a:latin typeface="Rubik SemiBold"/>
                <a:ea typeface="Rubik SemiBold"/>
                <a:cs typeface="Rubik SemiBold"/>
                <a:sym typeface="Rubik SemiBold"/>
              </a:rPr>
              <a:t> </a:t>
            </a:r>
            <a:r>
              <a:rPr b="1" lang="en-US" sz="4800">
                <a:solidFill>
                  <a:schemeClr val="lt1"/>
                </a:solidFill>
                <a:highlight>
                  <a:srgbClr val="0071FF"/>
                </a:highlight>
                <a:latin typeface="Rubik SemiBold"/>
                <a:ea typeface="Rubik SemiBold"/>
                <a:cs typeface="Rubik SemiBold"/>
                <a:sym typeface="Rubik SemiBold"/>
              </a:rPr>
              <a:t>Presentación del </a:t>
            </a:r>
            <a:r>
              <a:rPr b="1" i="0" lang="en-US" sz="4800" u="none" cap="none" strike="noStrike">
                <a:solidFill>
                  <a:schemeClr val="lt1"/>
                </a:solidFill>
                <a:highlight>
                  <a:srgbClr val="0071FF"/>
                </a:highlight>
                <a:latin typeface="Rubik SemiBold"/>
                <a:ea typeface="Rubik SemiBold"/>
                <a:cs typeface="Rubik SemiBold"/>
                <a:sym typeface="Rubik SemiBold"/>
              </a:rPr>
              <a:t>Equipo participante: </a:t>
            </a:r>
            <a:endParaRPr b="1" i="0" sz="4800" u="none" cap="none" strike="noStrike">
              <a:solidFill>
                <a:schemeClr val="lt1"/>
              </a:solidFill>
              <a:highlight>
                <a:srgbClr val="0071FF"/>
              </a:highlight>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4" name="Shape 444"/>
        <p:cNvGrpSpPr/>
        <p:nvPr/>
      </p:nvGrpSpPr>
      <p:grpSpPr>
        <a:xfrm>
          <a:off x="0" y="0"/>
          <a:ext cx="0" cy="0"/>
          <a:chOff x="0" y="0"/>
          <a:chExt cx="0" cy="0"/>
        </a:xfrm>
      </p:grpSpPr>
      <p:pic>
        <p:nvPicPr>
          <p:cNvPr descr="preencoded.png" id="445" name="Google Shape;445;g1e439e048a8_0_66"/>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446" name="Google Shape;446;g1e439e048a8_0_66"/>
          <p:cNvPicPr preferRelativeResize="0"/>
          <p:nvPr/>
        </p:nvPicPr>
        <p:blipFill rotWithShape="1">
          <a:blip r:embed="rId4">
            <a:alphaModFix amt="50000"/>
          </a:blip>
          <a:srcRect b="0" l="0" r="0" t="0"/>
          <a:stretch/>
        </p:blipFill>
        <p:spPr>
          <a:xfrm>
            <a:off x="0" y="76386"/>
            <a:ext cx="6038248" cy="9525000"/>
          </a:xfrm>
          <a:prstGeom prst="rect">
            <a:avLst/>
          </a:prstGeom>
          <a:noFill/>
          <a:ln>
            <a:noFill/>
          </a:ln>
        </p:spPr>
      </p:pic>
      <p:pic>
        <p:nvPicPr>
          <p:cNvPr descr="preencoded.png" id="447" name="Google Shape;447;g1e439e048a8_0_66"/>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448" name="Google Shape;448;g1e439e048a8_0_66"/>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449" name="Google Shape;449;g1e439e048a8_0_66"/>
          <p:cNvSpPr/>
          <p:nvPr/>
        </p:nvSpPr>
        <p:spPr>
          <a:xfrm>
            <a:off x="6601600" y="3529750"/>
            <a:ext cx="8224200" cy="1715400"/>
          </a:xfrm>
          <a:prstGeom prst="rect">
            <a:avLst/>
          </a:prstGeom>
          <a:noFill/>
          <a:ln>
            <a:noFill/>
          </a:ln>
        </p:spPr>
        <p:txBody>
          <a:bodyPr anchorCtr="0" anchor="t" bIns="0" lIns="0" spcFirstLastPara="1" rIns="0" wrap="square" tIns="0">
            <a:noAutofit/>
          </a:bodyPr>
          <a:lstStyle/>
          <a:p>
            <a:pPr indent="0" lvl="0" marL="0" marR="0" rtl="0" algn="just">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Este modelo descompone una aplicación en microservicios más pequeños y autónomos, cada uno con su propia funcionalidad y límites de dominio claros. Los microservicios se comunican entre sí a través de API y/ó middleware y se pueden desarrollar, implementar y escalar de forma independiente.</a:t>
            </a:r>
            <a:endParaRPr sz="1700">
              <a:solidFill>
                <a:schemeClr val="dk1"/>
              </a:solidFill>
              <a:latin typeface="Rubik"/>
              <a:ea typeface="Rubik"/>
              <a:cs typeface="Rubik"/>
              <a:sym typeface="Rubik"/>
            </a:endParaRPr>
          </a:p>
        </p:txBody>
      </p:sp>
      <p:sp>
        <p:nvSpPr>
          <p:cNvPr id="450" name="Google Shape;450;g1e439e048a8_0_66"/>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451" name="Google Shape;451;g1e439e048a8_0_66"/>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lang="en-US" sz="1800">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452" name="Google Shape;452;g1e439e048a8_0_66"/>
          <p:cNvSpPr/>
          <p:nvPr/>
        </p:nvSpPr>
        <p:spPr>
          <a:xfrm>
            <a:off x="981675" y="3656200"/>
            <a:ext cx="4598100" cy="1462500"/>
          </a:xfrm>
          <a:prstGeom prst="rect">
            <a:avLst/>
          </a:prstGeom>
          <a:noFill/>
          <a:ln>
            <a:noFill/>
          </a:ln>
        </p:spPr>
        <p:txBody>
          <a:bodyPr anchorCtr="0" anchor="t" bIns="0" lIns="0" spcFirstLastPara="1" rIns="0" wrap="square" tIns="0">
            <a:noAutofit/>
          </a:bodyPr>
          <a:lstStyle/>
          <a:p>
            <a:pPr indent="-425450" lvl="0" marL="457200" marR="0" rtl="0" algn="l">
              <a:lnSpc>
                <a:spcPct val="120000"/>
              </a:lnSpc>
              <a:spcBef>
                <a:spcPts val="0"/>
              </a:spcBef>
              <a:spcAft>
                <a:spcPts val="0"/>
              </a:spcAft>
              <a:buClr>
                <a:schemeClr val="lt1"/>
              </a:buClr>
              <a:buSzPts val="3100"/>
              <a:buFont typeface="Rubik SemiBold"/>
              <a:buChar char="●"/>
            </a:pPr>
            <a:r>
              <a:rPr b="1" lang="en-US" sz="3100">
                <a:solidFill>
                  <a:schemeClr val="lt1"/>
                </a:solidFill>
                <a:latin typeface="Rubik SemiBold"/>
                <a:ea typeface="Rubik SemiBold"/>
                <a:cs typeface="Rubik SemiBold"/>
                <a:sym typeface="Rubik SemiBold"/>
              </a:rPr>
              <a:t>4- Arquitectura basada en microservicios:</a:t>
            </a:r>
            <a:endParaRPr b="1" sz="31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sz="35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sz="3500">
              <a:solidFill>
                <a:schemeClr val="lt1"/>
              </a:solidFill>
              <a:latin typeface="Rubik SemiBold"/>
              <a:ea typeface="Rubik SemiBold"/>
              <a:cs typeface="Rubik SemiBold"/>
              <a:sym typeface="Rubik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7" name="Shape 457"/>
        <p:cNvGrpSpPr/>
        <p:nvPr/>
      </p:nvGrpSpPr>
      <p:grpSpPr>
        <a:xfrm>
          <a:off x="0" y="0"/>
          <a:ext cx="0" cy="0"/>
          <a:chOff x="0" y="0"/>
          <a:chExt cx="0" cy="0"/>
        </a:xfrm>
      </p:grpSpPr>
      <p:pic>
        <p:nvPicPr>
          <p:cNvPr descr="preencoded.png" id="458" name="Google Shape;458;g2546685b03c_0_57"/>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459" name="Google Shape;459;g2546685b03c_0_57"/>
          <p:cNvPicPr preferRelativeResize="0"/>
          <p:nvPr/>
        </p:nvPicPr>
        <p:blipFill rotWithShape="1">
          <a:blip r:embed="rId4">
            <a:alphaModFix amt="50000"/>
          </a:blip>
          <a:srcRect b="0" l="0" r="0" t="0"/>
          <a:stretch/>
        </p:blipFill>
        <p:spPr>
          <a:xfrm>
            <a:off x="0" y="13711"/>
            <a:ext cx="6038248" cy="9525000"/>
          </a:xfrm>
          <a:prstGeom prst="rect">
            <a:avLst/>
          </a:prstGeom>
          <a:noFill/>
          <a:ln>
            <a:noFill/>
          </a:ln>
        </p:spPr>
      </p:pic>
      <p:pic>
        <p:nvPicPr>
          <p:cNvPr descr="preencoded.png" id="460" name="Google Shape;460;g2546685b03c_0_57"/>
          <p:cNvPicPr preferRelativeResize="0"/>
          <p:nvPr/>
        </p:nvPicPr>
        <p:blipFill rotWithShape="1">
          <a:blip r:embed="rId5">
            <a:alphaModFix/>
          </a:blip>
          <a:srcRect b="0" l="0" r="0" t="0"/>
          <a:stretch/>
        </p:blipFill>
        <p:spPr>
          <a:xfrm>
            <a:off x="614729" y="547688"/>
            <a:ext cx="14010544" cy="17818"/>
          </a:xfrm>
          <a:prstGeom prst="rect">
            <a:avLst/>
          </a:prstGeom>
          <a:noFill/>
          <a:ln>
            <a:noFill/>
          </a:ln>
        </p:spPr>
      </p:pic>
      <p:sp>
        <p:nvSpPr>
          <p:cNvPr id="461" name="Google Shape;461;g2546685b03c_0_57"/>
          <p:cNvSpPr/>
          <p:nvPr/>
        </p:nvSpPr>
        <p:spPr>
          <a:xfrm>
            <a:off x="6257450" y="2458400"/>
            <a:ext cx="8816100" cy="4635600"/>
          </a:xfrm>
          <a:prstGeom prst="rect">
            <a:avLst/>
          </a:prstGeom>
          <a:noFill/>
          <a:ln>
            <a:noFill/>
          </a:ln>
        </p:spPr>
        <p:txBody>
          <a:bodyPr anchorCtr="0" anchor="t" bIns="0" lIns="0" spcFirstLastPara="1" rIns="0" wrap="square" tIns="0">
            <a:noAutofit/>
          </a:bodyPr>
          <a:lstStyle/>
          <a:p>
            <a:pPr indent="0" lvl="0" marL="0" rtl="0" algn="just">
              <a:lnSpc>
                <a:spcPct val="150000"/>
              </a:lnSpc>
              <a:spcBef>
                <a:spcPts val="0"/>
              </a:spcBef>
              <a:spcAft>
                <a:spcPts val="0"/>
              </a:spcAft>
              <a:buClr>
                <a:schemeClr val="dk1"/>
              </a:buClr>
              <a:buSzPts val="1100"/>
              <a:buFont typeface="Arial"/>
              <a:buNone/>
            </a:pPr>
            <a:r>
              <a:rPr b="1" lang="en-US" sz="1700">
                <a:latin typeface="Rubik"/>
                <a:ea typeface="Rubik"/>
                <a:cs typeface="Rubik"/>
                <a:sym typeface="Rubik"/>
              </a:rPr>
              <a:t>    	+-------------------+     	+-------------------+     	+-------------------+</a:t>
            </a:r>
            <a:endParaRPr b="1" sz="1700">
              <a:latin typeface="Rubik"/>
              <a:ea typeface="Rubik"/>
              <a:cs typeface="Rubik"/>
              <a:sym typeface="Rubik"/>
            </a:endParaRPr>
          </a:p>
          <a:p>
            <a:pPr indent="0" lvl="0" marL="0" rtl="0" algn="just">
              <a:lnSpc>
                <a:spcPct val="150000"/>
              </a:lnSpc>
              <a:spcBef>
                <a:spcPts val="0"/>
              </a:spcBef>
              <a:spcAft>
                <a:spcPts val="0"/>
              </a:spcAft>
              <a:buClr>
                <a:schemeClr val="dk1"/>
              </a:buClr>
              <a:buSzPts val="1100"/>
              <a:buFont typeface="Arial"/>
              <a:buNone/>
            </a:pPr>
            <a:r>
              <a:rPr b="1" lang="en-US" sz="1700">
                <a:latin typeface="Rubik"/>
                <a:ea typeface="Rubik"/>
                <a:cs typeface="Rubik"/>
                <a:sym typeface="Rubik"/>
              </a:rPr>
              <a:t>    	|   Microservicio         |     	  |   Microservicio        |     	  |   Microservicio        |</a:t>
            </a:r>
            <a:endParaRPr b="1" sz="1700">
              <a:latin typeface="Rubik"/>
              <a:ea typeface="Rubik"/>
              <a:cs typeface="Rubik"/>
              <a:sym typeface="Rubik"/>
            </a:endParaRPr>
          </a:p>
          <a:p>
            <a:pPr indent="0" lvl="0" marL="0" rtl="0" algn="just">
              <a:lnSpc>
                <a:spcPct val="150000"/>
              </a:lnSpc>
              <a:spcBef>
                <a:spcPts val="0"/>
              </a:spcBef>
              <a:spcAft>
                <a:spcPts val="0"/>
              </a:spcAft>
              <a:buClr>
                <a:schemeClr val="dk1"/>
              </a:buClr>
              <a:buSzPts val="1100"/>
              <a:buFont typeface="Arial"/>
              <a:buNone/>
            </a:pPr>
            <a:r>
              <a:rPr b="1" lang="en-US" sz="1700">
                <a:latin typeface="Rubik"/>
                <a:ea typeface="Rubik"/>
                <a:cs typeface="Rubik"/>
                <a:sym typeface="Rubik"/>
              </a:rPr>
              <a:t>    	|   	            A       	     |    </a:t>
            </a:r>
            <a:r>
              <a:rPr b="1" lang="en-US" sz="1700">
                <a:latin typeface="Rubik"/>
                <a:ea typeface="Rubik"/>
                <a:cs typeface="Rubik"/>
                <a:sym typeface="Rubik"/>
              </a:rPr>
              <a:t>       </a:t>
            </a:r>
            <a:r>
              <a:rPr b="1" lang="en-US" sz="1700">
                <a:latin typeface="Rubik"/>
                <a:ea typeface="Rubik"/>
                <a:cs typeface="Rubik"/>
                <a:sym typeface="Rubik"/>
              </a:rPr>
              <a:t>     |   	            B       	      |     	  |   	              C                   |</a:t>
            </a:r>
            <a:endParaRPr b="1" sz="1700">
              <a:latin typeface="Rubik"/>
              <a:ea typeface="Rubik"/>
              <a:cs typeface="Rubik"/>
              <a:sym typeface="Rubik"/>
            </a:endParaRPr>
          </a:p>
          <a:p>
            <a:pPr indent="0" lvl="0" marL="0" rtl="0" algn="just">
              <a:lnSpc>
                <a:spcPct val="150000"/>
              </a:lnSpc>
              <a:spcBef>
                <a:spcPts val="0"/>
              </a:spcBef>
              <a:spcAft>
                <a:spcPts val="0"/>
              </a:spcAft>
              <a:buClr>
                <a:schemeClr val="dk1"/>
              </a:buClr>
              <a:buSzPts val="1100"/>
              <a:buFont typeface="Arial"/>
              <a:buNone/>
            </a:pPr>
            <a:r>
              <a:rPr b="1" lang="en-US" sz="1700">
                <a:latin typeface="Rubik"/>
                <a:ea typeface="Rubik"/>
                <a:cs typeface="Rubik"/>
                <a:sym typeface="Rubik"/>
              </a:rPr>
              <a:t>    	|   Funcionalidad       |     	  |   Funcionalidad      |     	  |   Funcionalidad       |</a:t>
            </a:r>
            <a:endParaRPr b="1" sz="1700">
              <a:latin typeface="Rubik"/>
              <a:ea typeface="Rubik"/>
              <a:cs typeface="Rubik"/>
              <a:sym typeface="Rubik"/>
            </a:endParaRPr>
          </a:p>
          <a:p>
            <a:pPr indent="0" lvl="0" marL="0" rtl="0" algn="just">
              <a:lnSpc>
                <a:spcPct val="150000"/>
              </a:lnSpc>
              <a:spcBef>
                <a:spcPts val="0"/>
              </a:spcBef>
              <a:spcAft>
                <a:spcPts val="0"/>
              </a:spcAft>
              <a:buClr>
                <a:schemeClr val="dk1"/>
              </a:buClr>
              <a:buSzPts val="1100"/>
              <a:buFont typeface="Arial"/>
              <a:buNone/>
            </a:pPr>
            <a:r>
              <a:rPr b="1" lang="en-US" sz="1700">
                <a:latin typeface="Rubik"/>
                <a:ea typeface="Rubik"/>
                <a:cs typeface="Rubik"/>
                <a:sym typeface="Rubik"/>
              </a:rPr>
              <a:t>    	+-------------------+     	+-------------------+     	+-------------------+</a:t>
            </a:r>
            <a:endParaRPr b="1" sz="1700">
              <a:latin typeface="Rubik"/>
              <a:ea typeface="Rubik"/>
              <a:cs typeface="Rubik"/>
              <a:sym typeface="Rubik"/>
            </a:endParaRPr>
          </a:p>
          <a:p>
            <a:pPr indent="0" lvl="0" marL="0" rtl="0" algn="just">
              <a:lnSpc>
                <a:spcPct val="150000"/>
              </a:lnSpc>
              <a:spcBef>
                <a:spcPts val="0"/>
              </a:spcBef>
              <a:spcAft>
                <a:spcPts val="0"/>
              </a:spcAft>
              <a:buClr>
                <a:schemeClr val="dk1"/>
              </a:buClr>
              <a:buSzPts val="1100"/>
              <a:buFont typeface="Arial"/>
              <a:buNone/>
            </a:pPr>
            <a:r>
              <a:rPr b="1" lang="en-US" sz="1700">
                <a:latin typeface="Rubik"/>
                <a:ea typeface="Rubik"/>
                <a:cs typeface="Rubik"/>
                <a:sym typeface="Rubik"/>
              </a:rPr>
              <a:t>            	             |                         	                                    |                          	                          |</a:t>
            </a:r>
            <a:endParaRPr b="1" sz="1700">
              <a:latin typeface="Rubik"/>
              <a:ea typeface="Rubik"/>
              <a:cs typeface="Rubik"/>
              <a:sym typeface="Rubik"/>
            </a:endParaRPr>
          </a:p>
          <a:p>
            <a:pPr indent="0" lvl="0" marL="0" rtl="0" algn="just">
              <a:lnSpc>
                <a:spcPct val="150000"/>
              </a:lnSpc>
              <a:spcBef>
                <a:spcPts val="0"/>
              </a:spcBef>
              <a:spcAft>
                <a:spcPts val="0"/>
              </a:spcAft>
              <a:buClr>
                <a:schemeClr val="dk1"/>
              </a:buClr>
              <a:buSzPts val="1100"/>
              <a:buFont typeface="Arial"/>
              <a:buNone/>
            </a:pPr>
            <a:r>
              <a:rPr b="1" lang="en-US" sz="1700">
                <a:latin typeface="Rubik"/>
                <a:ea typeface="Rubik"/>
                <a:cs typeface="Rubik"/>
                <a:sym typeface="Rubik"/>
              </a:rPr>
              <a:t>            	             |                         	                                    |                         	                          |</a:t>
            </a:r>
            <a:endParaRPr b="1" sz="1700">
              <a:latin typeface="Rubik"/>
              <a:ea typeface="Rubik"/>
              <a:cs typeface="Rubik"/>
              <a:sym typeface="Rubik"/>
            </a:endParaRPr>
          </a:p>
          <a:p>
            <a:pPr indent="0" lvl="0" marL="0" rtl="0" algn="just">
              <a:lnSpc>
                <a:spcPct val="150000"/>
              </a:lnSpc>
              <a:spcBef>
                <a:spcPts val="0"/>
              </a:spcBef>
              <a:spcAft>
                <a:spcPts val="0"/>
              </a:spcAft>
              <a:buClr>
                <a:schemeClr val="dk1"/>
              </a:buClr>
              <a:buSzPts val="1100"/>
              <a:buFont typeface="Arial"/>
              <a:buNone/>
            </a:pPr>
            <a:r>
              <a:rPr b="1" lang="en-US" sz="1700">
                <a:latin typeface="Rubik"/>
                <a:ea typeface="Rubik"/>
                <a:cs typeface="Rubik"/>
                <a:sym typeface="Rubik"/>
              </a:rPr>
              <a:t>            	            v                         	                         v                         	                         v</a:t>
            </a:r>
            <a:endParaRPr b="1" sz="1700">
              <a:latin typeface="Rubik"/>
              <a:ea typeface="Rubik"/>
              <a:cs typeface="Rubik"/>
              <a:sym typeface="Rubik"/>
            </a:endParaRPr>
          </a:p>
          <a:p>
            <a:pPr indent="0" lvl="0" marL="0" rtl="0" algn="just">
              <a:lnSpc>
                <a:spcPct val="150000"/>
              </a:lnSpc>
              <a:spcBef>
                <a:spcPts val="0"/>
              </a:spcBef>
              <a:spcAft>
                <a:spcPts val="0"/>
              </a:spcAft>
              <a:buClr>
                <a:schemeClr val="dk1"/>
              </a:buClr>
              <a:buSzPts val="1100"/>
              <a:buFont typeface="Arial"/>
              <a:buNone/>
            </a:pPr>
            <a:r>
              <a:rPr b="1" lang="en-US" sz="1700">
                <a:latin typeface="Rubik"/>
                <a:ea typeface="Rubik"/>
                <a:cs typeface="Rubik"/>
                <a:sym typeface="Rubik"/>
              </a:rPr>
              <a:t>    	+-------------------+     	+-------------------+     	+-------------------+</a:t>
            </a:r>
            <a:endParaRPr b="1" sz="1700">
              <a:latin typeface="Rubik"/>
              <a:ea typeface="Rubik"/>
              <a:cs typeface="Rubik"/>
              <a:sym typeface="Rubik"/>
            </a:endParaRPr>
          </a:p>
          <a:p>
            <a:pPr indent="0" lvl="0" marL="0" rtl="0" algn="just">
              <a:lnSpc>
                <a:spcPct val="150000"/>
              </a:lnSpc>
              <a:spcBef>
                <a:spcPts val="0"/>
              </a:spcBef>
              <a:spcAft>
                <a:spcPts val="0"/>
              </a:spcAft>
              <a:buClr>
                <a:schemeClr val="dk1"/>
              </a:buClr>
              <a:buSzPts val="1100"/>
              <a:buFont typeface="Arial"/>
              <a:buNone/>
            </a:pPr>
            <a:r>
              <a:rPr b="1" lang="en-US" sz="1700">
                <a:latin typeface="Rubik"/>
                <a:ea typeface="Rubik"/>
                <a:cs typeface="Rubik"/>
                <a:sym typeface="Rubik"/>
              </a:rPr>
              <a:t>    	|   Base de Datos          |     	 |   Base de Datos        |     	 |   Base de Datos        |</a:t>
            </a:r>
            <a:endParaRPr b="1" sz="1700">
              <a:latin typeface="Rubik"/>
              <a:ea typeface="Rubik"/>
              <a:cs typeface="Rubik"/>
              <a:sym typeface="Rubik"/>
            </a:endParaRPr>
          </a:p>
          <a:p>
            <a:pPr indent="0" lvl="0" marL="0" rtl="0" algn="just">
              <a:lnSpc>
                <a:spcPct val="150000"/>
              </a:lnSpc>
              <a:spcBef>
                <a:spcPts val="0"/>
              </a:spcBef>
              <a:spcAft>
                <a:spcPts val="0"/>
              </a:spcAft>
              <a:buClr>
                <a:schemeClr val="dk1"/>
              </a:buClr>
              <a:buSzPts val="1100"/>
              <a:buFont typeface="Arial"/>
              <a:buNone/>
            </a:pPr>
            <a:r>
              <a:rPr b="1" lang="en-US" sz="1700">
                <a:latin typeface="Rubik"/>
                <a:ea typeface="Rubik"/>
                <a:cs typeface="Rubik"/>
                <a:sym typeface="Rubik"/>
              </a:rPr>
              <a:t>    	|   	           A       	       |     	 |   	          B       	       |     	 |   	            C       	      |</a:t>
            </a:r>
            <a:endParaRPr b="1" sz="1700">
              <a:latin typeface="Rubik"/>
              <a:ea typeface="Rubik"/>
              <a:cs typeface="Rubik"/>
              <a:sym typeface="Rubik"/>
            </a:endParaRPr>
          </a:p>
          <a:p>
            <a:pPr indent="0" lvl="0" marL="0" rtl="0" algn="just">
              <a:lnSpc>
                <a:spcPct val="150000"/>
              </a:lnSpc>
              <a:spcBef>
                <a:spcPts val="0"/>
              </a:spcBef>
              <a:spcAft>
                <a:spcPts val="0"/>
              </a:spcAft>
              <a:buClr>
                <a:schemeClr val="dk1"/>
              </a:buClr>
              <a:buSzPts val="1100"/>
              <a:buFont typeface="Arial"/>
              <a:buNone/>
            </a:pPr>
            <a:r>
              <a:rPr b="1" lang="en-US" sz="1700">
                <a:latin typeface="Rubik"/>
                <a:ea typeface="Rubik"/>
                <a:cs typeface="Rubik"/>
                <a:sym typeface="Rubik"/>
              </a:rPr>
              <a:t>    	+-------------------+     	+-------------------+     	+-------------------+</a:t>
            </a:r>
            <a:endParaRPr b="1" sz="1700">
              <a:latin typeface="Rubik"/>
              <a:ea typeface="Rubik"/>
              <a:cs typeface="Rubik"/>
              <a:sym typeface="Rubik"/>
            </a:endParaRPr>
          </a:p>
          <a:p>
            <a:pPr indent="0" lvl="0" marL="0" rtl="0" algn="just">
              <a:lnSpc>
                <a:spcPct val="150000"/>
              </a:lnSpc>
              <a:spcBef>
                <a:spcPts val="0"/>
              </a:spcBef>
              <a:spcAft>
                <a:spcPts val="0"/>
              </a:spcAft>
              <a:buClr>
                <a:schemeClr val="dk1"/>
              </a:buClr>
              <a:buSzPts val="1100"/>
              <a:buFont typeface="Arial"/>
              <a:buNone/>
            </a:pPr>
            <a:r>
              <a:t/>
            </a:r>
            <a:endParaRPr sz="1700">
              <a:latin typeface="Rubik"/>
              <a:ea typeface="Rubik"/>
              <a:cs typeface="Rubik"/>
              <a:sym typeface="Rubik"/>
            </a:endParaRPr>
          </a:p>
        </p:txBody>
      </p:sp>
      <p:sp>
        <p:nvSpPr>
          <p:cNvPr id="462" name="Google Shape;462;g2546685b03c_0_57"/>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463" name="Google Shape;463;g2546685b03c_0_57"/>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lang="en-US" sz="1800">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pic>
        <p:nvPicPr>
          <p:cNvPr descr="preencoded.png" id="464" name="Google Shape;464;g2546685b03c_0_57"/>
          <p:cNvPicPr preferRelativeResize="0"/>
          <p:nvPr/>
        </p:nvPicPr>
        <p:blipFill rotWithShape="1">
          <a:blip r:embed="rId6">
            <a:alphaModFix/>
          </a:blip>
          <a:srcRect b="0" l="0" r="0" t="0"/>
          <a:stretch/>
        </p:blipFill>
        <p:spPr>
          <a:xfrm>
            <a:off x="678644" y="8361243"/>
            <a:ext cx="924981" cy="930307"/>
          </a:xfrm>
          <a:prstGeom prst="rect">
            <a:avLst/>
          </a:prstGeom>
          <a:noFill/>
          <a:ln>
            <a:noFill/>
          </a:ln>
        </p:spPr>
      </p:pic>
      <p:pic>
        <p:nvPicPr>
          <p:cNvPr descr="preencoded.png" id="465" name="Google Shape;465;g2546685b03c_0_57"/>
          <p:cNvPicPr preferRelativeResize="0"/>
          <p:nvPr/>
        </p:nvPicPr>
        <p:blipFill rotWithShape="1">
          <a:blip r:embed="rId7">
            <a:alphaModFix/>
          </a:blip>
          <a:srcRect b="0" l="0" r="0" t="0"/>
          <a:stretch/>
        </p:blipFill>
        <p:spPr>
          <a:xfrm>
            <a:off x="-3875" y="7590150"/>
            <a:ext cx="1427519" cy="1439951"/>
          </a:xfrm>
          <a:prstGeom prst="rect">
            <a:avLst/>
          </a:prstGeom>
          <a:noFill/>
          <a:ln>
            <a:noFill/>
          </a:ln>
        </p:spPr>
      </p:pic>
      <p:sp>
        <p:nvSpPr>
          <p:cNvPr id="466" name="Google Shape;466;g2546685b03c_0_57"/>
          <p:cNvSpPr txBox="1"/>
          <p:nvPr/>
        </p:nvSpPr>
        <p:spPr>
          <a:xfrm>
            <a:off x="76200" y="1550075"/>
            <a:ext cx="5868000" cy="5972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US" sz="1600">
                <a:solidFill>
                  <a:schemeClr val="lt1"/>
                </a:solidFill>
                <a:latin typeface="Rubik"/>
                <a:ea typeface="Rubik"/>
                <a:cs typeface="Rubik"/>
                <a:sym typeface="Rubik"/>
              </a:rPr>
              <a:t>Cada microservicio (Microservicio A, Microservicio B, Microservicio C,) Se encarga de una funcionalidad específica de la aplicación y tiene su propia base de datos asociada (Base de Datos A, Base de Datos B, Base de Datos C, etc.). Los microservicios se comunican entre sí a través de API y pueden intercambiar datos para llevar a cabo operaciones más complejas.</a:t>
            </a:r>
            <a:endParaRPr sz="1600">
              <a:solidFill>
                <a:schemeClr val="lt1"/>
              </a:solidFill>
              <a:latin typeface="Rubik"/>
              <a:ea typeface="Rubik"/>
              <a:cs typeface="Rubik"/>
              <a:sym typeface="Rubik"/>
            </a:endParaRPr>
          </a:p>
          <a:p>
            <a:pPr indent="0" lvl="0" marL="0" rtl="0" algn="just">
              <a:lnSpc>
                <a:spcPct val="150000"/>
              </a:lnSpc>
              <a:spcBef>
                <a:spcPts val="0"/>
              </a:spcBef>
              <a:spcAft>
                <a:spcPts val="0"/>
              </a:spcAft>
              <a:buNone/>
            </a:pPr>
            <a:r>
              <a:t/>
            </a:r>
            <a:endParaRPr sz="1600">
              <a:solidFill>
                <a:schemeClr val="lt1"/>
              </a:solidFill>
              <a:latin typeface="Rubik"/>
              <a:ea typeface="Rubik"/>
              <a:cs typeface="Rubik"/>
              <a:sym typeface="Rubik"/>
            </a:endParaRPr>
          </a:p>
          <a:p>
            <a:pPr indent="0" lvl="0" marL="0" rtl="0" algn="just">
              <a:lnSpc>
                <a:spcPct val="150000"/>
              </a:lnSpc>
              <a:spcBef>
                <a:spcPts val="0"/>
              </a:spcBef>
              <a:spcAft>
                <a:spcPts val="0"/>
              </a:spcAft>
              <a:buNone/>
            </a:pPr>
            <a:r>
              <a:rPr lang="en-US" sz="1600">
                <a:solidFill>
                  <a:schemeClr val="lt1"/>
                </a:solidFill>
                <a:latin typeface="Rubik"/>
                <a:ea typeface="Rubik"/>
                <a:cs typeface="Rubik"/>
                <a:sym typeface="Rubik"/>
              </a:rPr>
              <a:t>La arquitectura basada en microservicios promueve la escalabilidad, la modularidad y la flexibilidad. Cada microservicio puede ser desarrollado y desplegado de manera independiente, lo que permite un desarrollo ágil y una entrega continua. Además, los microservicios pueden ser administrados por equipos separados, lo que facilita la colaboración y el enfoque en áreas específicas de la aplicación.</a:t>
            </a:r>
            <a:endParaRPr sz="1700">
              <a:solidFill>
                <a:schemeClr val="lt1"/>
              </a:solidFill>
              <a:latin typeface="Rubik"/>
              <a:ea typeface="Rubik"/>
              <a:cs typeface="Rubik"/>
              <a:sym typeface="Rubi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1" name="Shape 471"/>
        <p:cNvGrpSpPr/>
        <p:nvPr/>
      </p:nvGrpSpPr>
      <p:grpSpPr>
        <a:xfrm>
          <a:off x="0" y="0"/>
          <a:ext cx="0" cy="0"/>
          <a:chOff x="0" y="0"/>
          <a:chExt cx="0" cy="0"/>
        </a:xfrm>
      </p:grpSpPr>
      <p:pic>
        <p:nvPicPr>
          <p:cNvPr descr="preencoded.png" id="472" name="Google Shape;472;g1e439e048a8_0_88"/>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473" name="Google Shape;473;g1e439e048a8_0_88"/>
          <p:cNvPicPr preferRelativeResize="0"/>
          <p:nvPr/>
        </p:nvPicPr>
        <p:blipFill rotWithShape="1">
          <a:blip r:embed="rId4">
            <a:alphaModFix amt="50000"/>
          </a:blip>
          <a:srcRect b="0" l="0" r="0" t="0"/>
          <a:stretch/>
        </p:blipFill>
        <p:spPr>
          <a:xfrm>
            <a:off x="0" y="76386"/>
            <a:ext cx="6038248" cy="9525000"/>
          </a:xfrm>
          <a:prstGeom prst="rect">
            <a:avLst/>
          </a:prstGeom>
          <a:noFill/>
          <a:ln>
            <a:noFill/>
          </a:ln>
        </p:spPr>
      </p:pic>
      <p:pic>
        <p:nvPicPr>
          <p:cNvPr descr="preencoded.png" id="474" name="Google Shape;474;g1e439e048a8_0_88"/>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475" name="Google Shape;475;g1e439e048a8_0_88"/>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476" name="Google Shape;476;g1e439e048a8_0_88"/>
          <p:cNvSpPr/>
          <p:nvPr/>
        </p:nvSpPr>
        <p:spPr>
          <a:xfrm>
            <a:off x="6601600" y="3529750"/>
            <a:ext cx="8224200" cy="1715400"/>
          </a:xfrm>
          <a:prstGeom prst="rect">
            <a:avLst/>
          </a:prstGeom>
          <a:noFill/>
          <a:ln>
            <a:noFill/>
          </a:ln>
        </p:spPr>
        <p:txBody>
          <a:bodyPr anchorCtr="0" anchor="t" bIns="0" lIns="0" spcFirstLastPara="1" rIns="0" wrap="square" tIns="0">
            <a:noAutofit/>
          </a:bodyPr>
          <a:lstStyle/>
          <a:p>
            <a:pPr indent="0" lvl="0" marL="0" marR="0" rtl="0" algn="just">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Se basa en la ejecución de funciones individuales en respuesta a eventos, sin la necesidad de mantener servidores permanentes. La infraestructura subyacente es gestionada por un proveedor de servicios en la nube, lo que permite una mayor flexibilidad y escalabilidad.</a:t>
            </a:r>
            <a:endParaRPr sz="1700">
              <a:solidFill>
                <a:schemeClr val="dk1"/>
              </a:solidFill>
              <a:latin typeface="Rubik"/>
              <a:ea typeface="Rubik"/>
              <a:cs typeface="Rubik"/>
              <a:sym typeface="Rubik"/>
            </a:endParaRPr>
          </a:p>
        </p:txBody>
      </p:sp>
      <p:sp>
        <p:nvSpPr>
          <p:cNvPr id="477" name="Google Shape;477;g1e439e048a8_0_88"/>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478" name="Google Shape;478;g1e439e048a8_0_88"/>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lang="en-US" sz="1800">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479" name="Google Shape;479;g1e439e048a8_0_88"/>
          <p:cNvSpPr/>
          <p:nvPr/>
        </p:nvSpPr>
        <p:spPr>
          <a:xfrm>
            <a:off x="981675" y="3656200"/>
            <a:ext cx="4598100" cy="1462500"/>
          </a:xfrm>
          <a:prstGeom prst="rect">
            <a:avLst/>
          </a:prstGeom>
          <a:noFill/>
          <a:ln>
            <a:noFill/>
          </a:ln>
        </p:spPr>
        <p:txBody>
          <a:bodyPr anchorCtr="0" anchor="t" bIns="0" lIns="0" spcFirstLastPara="1" rIns="0" wrap="square" tIns="0">
            <a:noAutofit/>
          </a:bodyPr>
          <a:lstStyle/>
          <a:p>
            <a:pPr indent="-425450" lvl="0" marL="457200" marR="0" rtl="0" algn="l">
              <a:lnSpc>
                <a:spcPct val="120000"/>
              </a:lnSpc>
              <a:spcBef>
                <a:spcPts val="0"/>
              </a:spcBef>
              <a:spcAft>
                <a:spcPts val="0"/>
              </a:spcAft>
              <a:buClr>
                <a:schemeClr val="lt1"/>
              </a:buClr>
              <a:buSzPts val="3100"/>
              <a:buFont typeface="Rubik SemiBold"/>
              <a:buChar char="●"/>
            </a:pPr>
            <a:r>
              <a:rPr b="1" lang="en-US" sz="3100">
                <a:solidFill>
                  <a:schemeClr val="lt1"/>
                </a:solidFill>
                <a:latin typeface="Rubik SemiBold"/>
                <a:ea typeface="Rubik SemiBold"/>
                <a:cs typeface="Rubik SemiBold"/>
                <a:sym typeface="Rubik SemiBold"/>
              </a:rPr>
              <a:t>5- Arquitectura sin servidor (serverless):</a:t>
            </a:r>
            <a:endParaRPr b="1" sz="31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sz="35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sz="3500">
              <a:solidFill>
                <a:schemeClr val="lt1"/>
              </a:solidFill>
              <a:latin typeface="Rubik SemiBold"/>
              <a:ea typeface="Rubik SemiBold"/>
              <a:cs typeface="Rubik SemiBold"/>
              <a:sym typeface="Rubik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4" name="Shape 484"/>
        <p:cNvGrpSpPr/>
        <p:nvPr/>
      </p:nvGrpSpPr>
      <p:grpSpPr>
        <a:xfrm>
          <a:off x="0" y="0"/>
          <a:ext cx="0" cy="0"/>
          <a:chOff x="0" y="0"/>
          <a:chExt cx="0" cy="0"/>
        </a:xfrm>
      </p:grpSpPr>
      <p:pic>
        <p:nvPicPr>
          <p:cNvPr descr="preencoded.png" id="485" name="Google Shape;485;g2546685b03c_0_75"/>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486" name="Google Shape;486;g2546685b03c_0_75"/>
          <p:cNvPicPr preferRelativeResize="0"/>
          <p:nvPr/>
        </p:nvPicPr>
        <p:blipFill rotWithShape="1">
          <a:blip r:embed="rId4">
            <a:alphaModFix amt="50000"/>
          </a:blip>
          <a:srcRect b="0" l="0" r="0" t="0"/>
          <a:stretch/>
        </p:blipFill>
        <p:spPr>
          <a:xfrm>
            <a:off x="0" y="13711"/>
            <a:ext cx="6038248" cy="9525000"/>
          </a:xfrm>
          <a:prstGeom prst="rect">
            <a:avLst/>
          </a:prstGeom>
          <a:noFill/>
          <a:ln>
            <a:noFill/>
          </a:ln>
        </p:spPr>
      </p:pic>
      <p:pic>
        <p:nvPicPr>
          <p:cNvPr descr="preencoded.png" id="487" name="Google Shape;487;g2546685b03c_0_75"/>
          <p:cNvPicPr preferRelativeResize="0"/>
          <p:nvPr/>
        </p:nvPicPr>
        <p:blipFill rotWithShape="1">
          <a:blip r:embed="rId5">
            <a:alphaModFix/>
          </a:blip>
          <a:srcRect b="0" l="0" r="0" t="0"/>
          <a:stretch/>
        </p:blipFill>
        <p:spPr>
          <a:xfrm>
            <a:off x="614729" y="547688"/>
            <a:ext cx="14010544" cy="17818"/>
          </a:xfrm>
          <a:prstGeom prst="rect">
            <a:avLst/>
          </a:prstGeom>
          <a:noFill/>
          <a:ln>
            <a:noFill/>
          </a:ln>
        </p:spPr>
      </p:pic>
      <p:sp>
        <p:nvSpPr>
          <p:cNvPr id="488" name="Google Shape;488;g2546685b03c_0_75"/>
          <p:cNvSpPr/>
          <p:nvPr/>
        </p:nvSpPr>
        <p:spPr>
          <a:xfrm>
            <a:off x="1773825" y="994850"/>
            <a:ext cx="2972100" cy="72945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Evento / Disparador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v</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Función sin servido</a:t>
            </a:r>
            <a:r>
              <a:rPr b="1" lang="en-US" sz="1700">
                <a:solidFill>
                  <a:schemeClr val="lt1"/>
                </a:solidFill>
                <a:latin typeface="Rubik"/>
                <a:ea typeface="Rubik"/>
                <a:cs typeface="Rubik"/>
                <a:sym typeface="Rubik"/>
              </a:rPr>
              <a:t>r </a:t>
            </a:r>
            <a:r>
              <a:rPr b="1" lang="en-US" sz="1700">
                <a:solidFill>
                  <a:schemeClr val="lt1"/>
                </a:solidFill>
                <a:latin typeface="Rubik"/>
                <a:ea typeface="Rubik"/>
                <a:cs typeface="Rubik"/>
                <a:sym typeface="Rubik"/>
              </a:rPr>
              <a:t>|</a:t>
            </a:r>
            <a:endParaRPr b="1" sz="1700">
              <a:solidFill>
                <a:schemeClr val="lt1"/>
              </a:solidFill>
              <a:latin typeface="Rubik"/>
              <a:ea typeface="Rubik"/>
              <a:cs typeface="Rubik"/>
              <a:sym typeface="Rubik"/>
            </a:endParaRPr>
          </a:p>
          <a:p>
            <a:pPr indent="0" lvl="0" marL="0" rtl="0" algn="l">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(Lambda)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Lógica de negocio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v</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r>
              <a:rPr b="1" lang="en-US" sz="1700">
                <a:solidFill>
                  <a:schemeClr val="lt1"/>
                </a:solidFill>
                <a:latin typeface="Rubik"/>
                <a:ea typeface="Rubik"/>
                <a:cs typeface="Rubik"/>
                <a:sym typeface="Rubik"/>
              </a:rPr>
              <a:t>----</a:t>
            </a:r>
            <a:r>
              <a:rPr b="1" lang="en-US" sz="1700">
                <a:solidFill>
                  <a:schemeClr val="lt1"/>
                </a:solidFill>
                <a:latin typeface="Rubik"/>
                <a:ea typeface="Rubik"/>
                <a:cs typeface="Rubik"/>
                <a:sym typeface="Rubik"/>
              </a:rPr>
              <a:t>-----------------+</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r>
              <a:rPr b="1" lang="en-US" sz="1700">
                <a:solidFill>
                  <a:schemeClr val="lt1"/>
                </a:solidFill>
                <a:latin typeface="Rubik"/>
                <a:ea typeface="Rubik"/>
                <a:cs typeface="Rubik"/>
                <a:sym typeface="Rubik"/>
              </a:rPr>
              <a:t>|</a:t>
            </a:r>
            <a:r>
              <a:rPr b="1" lang="en-US" sz="1700">
                <a:solidFill>
                  <a:schemeClr val="lt1"/>
                </a:solidFill>
                <a:latin typeface="Rubik"/>
                <a:ea typeface="Rubik"/>
                <a:cs typeface="Rubik"/>
                <a:sym typeface="Rubik"/>
              </a:rPr>
              <a:t> Servicio sin servidor      |</a:t>
            </a:r>
            <a:endParaRPr b="1" sz="1700">
              <a:solidFill>
                <a:schemeClr val="lt1"/>
              </a:solidFill>
              <a:latin typeface="Rubik"/>
              <a:ea typeface="Rubik"/>
              <a:cs typeface="Rubik"/>
              <a:sym typeface="Rubik"/>
            </a:endParaRPr>
          </a:p>
          <a:p>
            <a:pPr indent="0" lvl="0" marL="0" rtl="0" algn="l">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r>
              <a:rPr b="1" lang="en-US" sz="1700">
                <a:solidFill>
                  <a:schemeClr val="lt1"/>
                </a:solidFill>
                <a:latin typeface="Rubik"/>
                <a:ea typeface="Rubik"/>
                <a:cs typeface="Rubik"/>
                <a:sym typeface="Rubik"/>
              </a:rPr>
              <a:t>| Ej. AWS </a:t>
            </a:r>
            <a:r>
              <a:rPr b="1" lang="en-US" sz="1700">
                <a:solidFill>
                  <a:schemeClr val="lt1"/>
                </a:solidFill>
                <a:latin typeface="Rubik"/>
                <a:ea typeface="Rubik"/>
                <a:cs typeface="Rubik"/>
                <a:sym typeface="Rubik"/>
              </a:rPr>
              <a:t>S3,</a:t>
            </a:r>
            <a:r>
              <a:rPr b="1" lang="en-US" sz="1700">
                <a:solidFill>
                  <a:schemeClr val="lt1"/>
                </a:solidFill>
                <a:latin typeface="Rubik"/>
                <a:ea typeface="Rubik"/>
                <a:cs typeface="Rubik"/>
                <a:sym typeface="Rubik"/>
              </a:rPr>
              <a:t>DynamoDB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  Lambda,   EventBridge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rPr b="1" lang="en-US" sz="1700">
                <a:solidFill>
                  <a:schemeClr val="lt1"/>
                </a:solidFill>
                <a:latin typeface="Rubik"/>
                <a:ea typeface="Rubik"/>
                <a:cs typeface="Rubik"/>
                <a:sym typeface="Rubik"/>
              </a:rPr>
              <a:t>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t/>
            </a:r>
            <a:endParaRPr b="1" sz="1700">
              <a:solidFill>
                <a:schemeClr val="lt1"/>
              </a:solidFill>
              <a:latin typeface="Rubik"/>
              <a:ea typeface="Rubik"/>
              <a:cs typeface="Rubik"/>
              <a:sym typeface="Rubik"/>
            </a:endParaRPr>
          </a:p>
          <a:p>
            <a:pPr indent="0" lvl="0" marL="0" rtl="0" algn="ctr">
              <a:lnSpc>
                <a:spcPct val="150000"/>
              </a:lnSpc>
              <a:spcBef>
                <a:spcPts val="0"/>
              </a:spcBef>
              <a:spcAft>
                <a:spcPts val="0"/>
              </a:spcAft>
              <a:buClr>
                <a:schemeClr val="dk1"/>
              </a:buClr>
              <a:buSzPts val="1100"/>
              <a:buFont typeface="Arial"/>
              <a:buNone/>
            </a:pPr>
            <a:r>
              <a:t/>
            </a:r>
            <a:endParaRPr b="1" sz="1700">
              <a:solidFill>
                <a:schemeClr val="lt1"/>
              </a:solidFill>
              <a:latin typeface="Rubik"/>
              <a:ea typeface="Rubik"/>
              <a:cs typeface="Rubik"/>
              <a:sym typeface="Rubik"/>
            </a:endParaRPr>
          </a:p>
        </p:txBody>
      </p:sp>
      <p:sp>
        <p:nvSpPr>
          <p:cNvPr id="489" name="Google Shape;489;g2546685b03c_0_75"/>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490" name="Google Shape;490;g2546685b03c_0_75"/>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lang="en-US" sz="1800">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pic>
        <p:nvPicPr>
          <p:cNvPr descr="preencoded.png" id="491" name="Google Shape;491;g2546685b03c_0_75"/>
          <p:cNvPicPr preferRelativeResize="0"/>
          <p:nvPr/>
        </p:nvPicPr>
        <p:blipFill rotWithShape="1">
          <a:blip r:embed="rId6">
            <a:alphaModFix/>
          </a:blip>
          <a:srcRect b="0" l="0" r="0" t="0"/>
          <a:stretch/>
        </p:blipFill>
        <p:spPr>
          <a:xfrm>
            <a:off x="678644" y="8361243"/>
            <a:ext cx="924981" cy="930307"/>
          </a:xfrm>
          <a:prstGeom prst="rect">
            <a:avLst/>
          </a:prstGeom>
          <a:noFill/>
          <a:ln>
            <a:noFill/>
          </a:ln>
        </p:spPr>
      </p:pic>
      <p:pic>
        <p:nvPicPr>
          <p:cNvPr descr="preencoded.png" id="492" name="Google Shape;492;g2546685b03c_0_75"/>
          <p:cNvPicPr preferRelativeResize="0"/>
          <p:nvPr/>
        </p:nvPicPr>
        <p:blipFill rotWithShape="1">
          <a:blip r:embed="rId7">
            <a:alphaModFix/>
          </a:blip>
          <a:srcRect b="0" l="0" r="0" t="0"/>
          <a:stretch/>
        </p:blipFill>
        <p:spPr>
          <a:xfrm>
            <a:off x="-3875" y="7590150"/>
            <a:ext cx="1427519" cy="1439951"/>
          </a:xfrm>
          <a:prstGeom prst="rect">
            <a:avLst/>
          </a:prstGeom>
          <a:noFill/>
          <a:ln>
            <a:noFill/>
          </a:ln>
        </p:spPr>
      </p:pic>
      <p:sp>
        <p:nvSpPr>
          <p:cNvPr id="493" name="Google Shape;493;g2546685b03c_0_75"/>
          <p:cNvSpPr/>
          <p:nvPr/>
        </p:nvSpPr>
        <p:spPr>
          <a:xfrm>
            <a:off x="6657475" y="1418100"/>
            <a:ext cx="8171400" cy="6688800"/>
          </a:xfrm>
          <a:prstGeom prst="rect">
            <a:avLst/>
          </a:prstGeom>
          <a:noFill/>
          <a:ln>
            <a:noFill/>
          </a:ln>
        </p:spPr>
        <p:txBody>
          <a:bodyPr anchorCtr="0" anchor="t" bIns="0" lIns="0" spcFirstLastPara="1" rIns="0" wrap="square" tIns="0">
            <a:noAutofit/>
          </a:bodyPr>
          <a:lstStyle/>
          <a:p>
            <a:pPr indent="0" lvl="0" marL="0" marR="0" rtl="0" algn="just">
              <a:lnSpc>
                <a:spcPct val="150000"/>
              </a:lnSpc>
              <a:spcBef>
                <a:spcPts val="0"/>
              </a:spcBef>
              <a:spcAft>
                <a:spcPts val="0"/>
              </a:spcAft>
              <a:buClr>
                <a:schemeClr val="dk1"/>
              </a:buClr>
              <a:buSzPts val="1100"/>
              <a:buFont typeface="Arial"/>
              <a:buNone/>
            </a:pPr>
            <a:r>
              <a:rPr lang="en-US" sz="1600">
                <a:latin typeface="Rubik"/>
                <a:ea typeface="Rubik"/>
                <a:cs typeface="Rubik"/>
                <a:sym typeface="Rubik"/>
              </a:rPr>
              <a:t>En este ejemplo, la arquitectura sin servidor (serverless) se basa en el principio de que el proveedor de servicios en la nube se encarga de la administración y el aprovisionamiento de la infraestructura, lo que permite a los desarrolladores enfocarse únicamente en el código de la lógica de negocio.</a:t>
            </a:r>
            <a:endParaRPr sz="16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t/>
            </a:r>
            <a:endParaRPr sz="16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rPr lang="en-US" sz="1600">
                <a:latin typeface="Rubik"/>
                <a:ea typeface="Rubik"/>
                <a:cs typeface="Rubik"/>
                <a:sym typeface="Rubik"/>
              </a:rPr>
              <a:t>El evento o disparador (Event/Trigger) puede ser una solicitud HTTP, una carga de archivos, un cambio en una base de datos, entre otros. Este evento desencadena la ejecución de una función sin servidor (Serverless Function), como AWS Lambda en el caso de Amazon Web Services (AWS). La función sin servidor contiene la lógica de negocio o el procesamiento requerido para manejar el evento.</a:t>
            </a:r>
            <a:endParaRPr sz="16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t/>
            </a:r>
            <a:endParaRPr sz="16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rPr lang="en-US" sz="1600">
                <a:latin typeface="Rubik"/>
                <a:ea typeface="Rubik"/>
                <a:cs typeface="Rubik"/>
                <a:sym typeface="Rubik"/>
              </a:rPr>
              <a:t>La función sin servidor puede acceder y utilizar servicios sin servidor adicionales, como AWS S3 (almacenamiento de objetos) o DynamoDB (base de datos NoSQL) para almacenar y recuperar datos según sea necesario.</a:t>
            </a:r>
            <a:endParaRPr sz="16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t/>
            </a:r>
            <a:endParaRPr sz="16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rPr lang="en-US" sz="1600">
                <a:latin typeface="Rubik"/>
                <a:ea typeface="Rubik"/>
                <a:cs typeface="Rubik"/>
                <a:sym typeface="Rubik"/>
              </a:rPr>
              <a:t>En la arquitectura sin servidor, los recursos se escalan automáticamente según la demanda y solo se paga por el tiempo de ejecución de la función y los recursos utilizados, lo que permite una mayor eficiencia y escalabilidad.</a:t>
            </a:r>
            <a:endParaRPr sz="1600">
              <a:latin typeface="Rubik"/>
              <a:ea typeface="Rubik"/>
              <a:cs typeface="Rubik"/>
              <a:sym typeface="Rubik"/>
            </a:endParaRPr>
          </a:p>
        </p:txBody>
      </p:sp>
      <p:sp>
        <p:nvSpPr>
          <p:cNvPr id="494" name="Google Shape;494;g2546685b03c_0_75"/>
          <p:cNvSpPr/>
          <p:nvPr/>
        </p:nvSpPr>
        <p:spPr>
          <a:xfrm>
            <a:off x="1811550" y="8920650"/>
            <a:ext cx="3454800" cy="5121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lang="en-US" sz="2400">
                <a:solidFill>
                  <a:schemeClr val="lt1"/>
                </a:solidFill>
                <a:latin typeface="Rubik SemiBold"/>
                <a:ea typeface="Rubik SemiBold"/>
                <a:cs typeface="Rubik SemiBold"/>
                <a:sym typeface="Rubik SemiBold"/>
              </a:rPr>
              <a:t>¿Hacemos una KATA?</a:t>
            </a:r>
            <a:endParaRPr b="1" sz="24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sz="35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sz="3500">
              <a:solidFill>
                <a:schemeClr val="lt1"/>
              </a:solidFill>
              <a:latin typeface="Rubik SemiBold"/>
              <a:ea typeface="Rubik SemiBold"/>
              <a:cs typeface="Rubik SemiBold"/>
              <a:sym typeface="Rubik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1FF"/>
        </a:solidFill>
      </p:bgPr>
    </p:bg>
    <p:spTree>
      <p:nvGrpSpPr>
        <p:cNvPr id="499" name="Shape 499"/>
        <p:cNvGrpSpPr/>
        <p:nvPr/>
      </p:nvGrpSpPr>
      <p:grpSpPr>
        <a:xfrm>
          <a:off x="0" y="0"/>
          <a:ext cx="0" cy="0"/>
          <a:chOff x="0" y="0"/>
          <a:chExt cx="0" cy="0"/>
        </a:xfrm>
      </p:grpSpPr>
      <p:pic>
        <p:nvPicPr>
          <p:cNvPr descr="preencoded.png" id="500" name="Google Shape;500;g254f7b37597_0_0"/>
          <p:cNvPicPr preferRelativeResize="0"/>
          <p:nvPr/>
        </p:nvPicPr>
        <p:blipFill rotWithShape="1">
          <a:blip r:embed="rId3">
            <a:alphaModFix/>
          </a:blip>
          <a:srcRect b="0" l="0" r="0" t="0"/>
          <a:stretch/>
        </p:blipFill>
        <p:spPr>
          <a:xfrm>
            <a:off x="723900" y="676275"/>
            <a:ext cx="13811250" cy="47625"/>
          </a:xfrm>
          <a:prstGeom prst="rect">
            <a:avLst/>
          </a:prstGeom>
          <a:noFill/>
          <a:ln>
            <a:noFill/>
          </a:ln>
        </p:spPr>
      </p:pic>
      <p:pic>
        <p:nvPicPr>
          <p:cNvPr descr="preencoded.png" id="501" name="Google Shape;501;g254f7b37597_0_0"/>
          <p:cNvPicPr preferRelativeResize="0"/>
          <p:nvPr/>
        </p:nvPicPr>
        <p:blipFill rotWithShape="1">
          <a:blip r:embed="rId4">
            <a:alphaModFix/>
          </a:blip>
          <a:srcRect b="0" l="0" r="0" t="0"/>
          <a:stretch/>
        </p:blipFill>
        <p:spPr>
          <a:xfrm>
            <a:off x="11077575" y="1476375"/>
            <a:ext cx="4162425" cy="7312669"/>
          </a:xfrm>
          <a:prstGeom prst="rect">
            <a:avLst/>
          </a:prstGeom>
          <a:noFill/>
          <a:ln>
            <a:noFill/>
          </a:ln>
        </p:spPr>
      </p:pic>
      <p:pic>
        <p:nvPicPr>
          <p:cNvPr descr="preencoded.png" id="502" name="Google Shape;502;g254f7b37597_0_0"/>
          <p:cNvPicPr preferRelativeResize="0"/>
          <p:nvPr/>
        </p:nvPicPr>
        <p:blipFill rotWithShape="1">
          <a:blip r:embed="rId5">
            <a:alphaModFix/>
          </a:blip>
          <a:srcRect b="0" l="0" r="0" t="0"/>
          <a:stretch/>
        </p:blipFill>
        <p:spPr>
          <a:xfrm>
            <a:off x="0" y="9221972"/>
            <a:ext cx="3806660" cy="303028"/>
          </a:xfrm>
          <a:prstGeom prst="rect">
            <a:avLst/>
          </a:prstGeom>
          <a:noFill/>
          <a:ln>
            <a:noFill/>
          </a:ln>
        </p:spPr>
      </p:pic>
      <p:pic>
        <p:nvPicPr>
          <p:cNvPr descr="preencoded.png" id="503" name="Google Shape;503;g254f7b37597_0_0"/>
          <p:cNvPicPr preferRelativeResize="0"/>
          <p:nvPr/>
        </p:nvPicPr>
        <p:blipFill rotWithShape="1">
          <a:blip r:embed="rId6">
            <a:alphaModFix/>
          </a:blip>
          <a:srcRect b="0" l="0" r="0" t="0"/>
          <a:stretch/>
        </p:blipFill>
        <p:spPr>
          <a:xfrm>
            <a:off x="3806661" y="9221972"/>
            <a:ext cx="3820017" cy="303028"/>
          </a:xfrm>
          <a:prstGeom prst="rect">
            <a:avLst/>
          </a:prstGeom>
          <a:noFill/>
          <a:ln>
            <a:noFill/>
          </a:ln>
        </p:spPr>
      </p:pic>
      <p:pic>
        <p:nvPicPr>
          <p:cNvPr descr="preencoded.png" id="504" name="Google Shape;504;g254f7b37597_0_0"/>
          <p:cNvPicPr preferRelativeResize="0"/>
          <p:nvPr/>
        </p:nvPicPr>
        <p:blipFill rotWithShape="1">
          <a:blip r:embed="rId7">
            <a:alphaModFix/>
          </a:blip>
          <a:srcRect b="0" l="0" r="0" t="0"/>
          <a:stretch/>
        </p:blipFill>
        <p:spPr>
          <a:xfrm>
            <a:off x="7626678" y="9221972"/>
            <a:ext cx="3806661" cy="303028"/>
          </a:xfrm>
          <a:prstGeom prst="rect">
            <a:avLst/>
          </a:prstGeom>
          <a:noFill/>
          <a:ln>
            <a:noFill/>
          </a:ln>
        </p:spPr>
      </p:pic>
      <p:pic>
        <p:nvPicPr>
          <p:cNvPr descr="preencoded.png" id="505" name="Google Shape;505;g254f7b37597_0_0"/>
          <p:cNvPicPr preferRelativeResize="0"/>
          <p:nvPr/>
        </p:nvPicPr>
        <p:blipFill rotWithShape="1">
          <a:blip r:embed="rId8">
            <a:alphaModFix/>
          </a:blip>
          <a:srcRect b="0" l="0" r="0" t="0"/>
          <a:stretch/>
        </p:blipFill>
        <p:spPr>
          <a:xfrm>
            <a:off x="11433339" y="9221972"/>
            <a:ext cx="3806660" cy="303028"/>
          </a:xfrm>
          <a:prstGeom prst="rect">
            <a:avLst/>
          </a:prstGeom>
          <a:noFill/>
          <a:ln>
            <a:noFill/>
          </a:ln>
        </p:spPr>
      </p:pic>
      <p:sp>
        <p:nvSpPr>
          <p:cNvPr id="506" name="Google Shape;506;g254f7b37597_0_0"/>
          <p:cNvSpPr/>
          <p:nvPr/>
        </p:nvSpPr>
        <p:spPr>
          <a:xfrm>
            <a:off x="685800" y="895350"/>
            <a:ext cx="2028900" cy="362100"/>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FFFFFF"/>
              </a:buClr>
              <a:buSzPts val="2400"/>
              <a:buFont typeface="Rubik Medium"/>
              <a:buNone/>
            </a:pPr>
            <a:r>
              <a:rPr b="0" i="0" lang="en-US" sz="2400" u="none" cap="none" strike="noStrike">
                <a:solidFill>
                  <a:srgbClr val="FFFFFF"/>
                </a:solidFill>
                <a:latin typeface="Rubik Medium"/>
                <a:ea typeface="Rubik Medium"/>
                <a:cs typeface="Rubik Medium"/>
                <a:sym typeface="Rubik Medium"/>
              </a:rPr>
              <a:t>Sermatech</a:t>
            </a:r>
            <a:endParaRPr b="0" i="0" sz="2400" u="none" cap="none" strike="noStrike">
              <a:solidFill>
                <a:schemeClr val="dk1"/>
              </a:solidFill>
              <a:latin typeface="Calibri"/>
              <a:ea typeface="Calibri"/>
              <a:cs typeface="Calibri"/>
              <a:sym typeface="Calibri"/>
            </a:endParaRPr>
          </a:p>
        </p:txBody>
      </p:sp>
      <p:sp>
        <p:nvSpPr>
          <p:cNvPr id="507" name="Google Shape;507;g254f7b37597_0_0"/>
          <p:cNvSpPr/>
          <p:nvPr/>
        </p:nvSpPr>
        <p:spPr>
          <a:xfrm>
            <a:off x="789975" y="3543300"/>
            <a:ext cx="13679100" cy="243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9600"/>
              <a:buFont typeface="Rubik"/>
              <a:buNone/>
            </a:pPr>
            <a:r>
              <a:rPr b="1" lang="en-US" sz="8500">
                <a:solidFill>
                  <a:schemeClr val="lt1"/>
                </a:solidFill>
                <a:latin typeface="Rubik SemiBold"/>
                <a:ea typeface="Rubik SemiBold"/>
                <a:cs typeface="Rubik SemiBold"/>
                <a:sym typeface="Rubik SemiBold"/>
              </a:rPr>
              <a:t>Componentes clave del diseño del sistema</a:t>
            </a:r>
            <a:r>
              <a:rPr b="0" i="0" lang="en-US" sz="8500" u="none" cap="none" strike="noStrike">
                <a:solidFill>
                  <a:schemeClr val="lt1"/>
                </a:solidFill>
                <a:latin typeface="Rubik"/>
                <a:ea typeface="Rubik"/>
                <a:cs typeface="Rubik"/>
                <a:sym typeface="Rubik"/>
              </a:rPr>
              <a:t>.</a:t>
            </a:r>
            <a:endParaRPr b="1" i="0" sz="8500" u="none" cap="none" strike="noStrike">
              <a:solidFill>
                <a:schemeClr val="lt1"/>
              </a:solidFill>
              <a:latin typeface="Calibri"/>
              <a:ea typeface="Calibri"/>
              <a:cs typeface="Calibri"/>
              <a:sym typeface="Calibri"/>
            </a:endParaRPr>
          </a:p>
        </p:txBody>
      </p:sp>
      <p:sp>
        <p:nvSpPr>
          <p:cNvPr id="508" name="Google Shape;508;g254f7b37597_0_0"/>
          <p:cNvSpPr/>
          <p:nvPr/>
        </p:nvSpPr>
        <p:spPr>
          <a:xfrm>
            <a:off x="13706475" y="895350"/>
            <a:ext cx="762000" cy="362100"/>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FFFFFF"/>
              </a:buClr>
              <a:buSzPts val="2400"/>
              <a:buFont typeface="Rubik Light"/>
              <a:buNone/>
            </a:pPr>
            <a:r>
              <a:rPr b="0" i="0" lang="en-US" sz="2400" u="none" cap="none" strike="noStrike">
                <a:solidFill>
                  <a:srgbClr val="FFFFFF"/>
                </a:solidFill>
                <a:latin typeface="Rubik Light"/>
                <a:ea typeface="Rubik Light"/>
                <a:cs typeface="Rubik Light"/>
                <a:sym typeface="Rubik Light"/>
              </a:rPr>
              <a:t>2023</a:t>
            </a:r>
            <a:endParaRPr b="0" i="0" sz="2400" u="none" cap="none" strike="noStrike">
              <a:solidFill>
                <a:schemeClr val="dk1"/>
              </a:solidFill>
              <a:latin typeface="Calibri"/>
              <a:ea typeface="Calibri"/>
              <a:cs typeface="Calibri"/>
              <a:sym typeface="Calibri"/>
            </a:endParaRPr>
          </a:p>
        </p:txBody>
      </p:sp>
      <p:pic>
        <p:nvPicPr>
          <p:cNvPr id="509" name="Google Shape;509;g254f7b37597_0_0"/>
          <p:cNvPicPr preferRelativeResize="0"/>
          <p:nvPr/>
        </p:nvPicPr>
        <p:blipFill rotWithShape="1">
          <a:blip r:embed="rId9">
            <a:alphaModFix/>
          </a:blip>
          <a:srcRect b="0" l="0" r="0" t="0"/>
          <a:stretch/>
        </p:blipFill>
        <p:spPr>
          <a:xfrm>
            <a:off x="11690482" y="8153950"/>
            <a:ext cx="3292390" cy="684850"/>
          </a:xfrm>
          <a:prstGeom prst="rect">
            <a:avLst/>
          </a:prstGeom>
          <a:noFill/>
          <a:ln>
            <a:noFill/>
          </a:ln>
        </p:spPr>
      </p:pic>
      <p:pic>
        <p:nvPicPr>
          <p:cNvPr descr="preencoded.png" id="510" name="Google Shape;510;g254f7b37597_0_0"/>
          <p:cNvPicPr preferRelativeResize="0"/>
          <p:nvPr/>
        </p:nvPicPr>
        <p:blipFill rotWithShape="1">
          <a:blip r:embed="rId10">
            <a:alphaModFix/>
          </a:blip>
          <a:srcRect b="0" l="0" r="0" t="0"/>
          <a:stretch/>
        </p:blipFill>
        <p:spPr>
          <a:xfrm>
            <a:off x="0" y="0"/>
            <a:ext cx="15240000" cy="9525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5" name="Shape 515"/>
        <p:cNvGrpSpPr/>
        <p:nvPr/>
      </p:nvGrpSpPr>
      <p:grpSpPr>
        <a:xfrm>
          <a:off x="0" y="0"/>
          <a:ext cx="0" cy="0"/>
          <a:chOff x="0" y="0"/>
          <a:chExt cx="0" cy="0"/>
        </a:xfrm>
      </p:grpSpPr>
      <p:pic>
        <p:nvPicPr>
          <p:cNvPr descr="preencoded.png" id="516" name="Google Shape;516;g2525281d56f_0_86"/>
          <p:cNvPicPr preferRelativeResize="0"/>
          <p:nvPr/>
        </p:nvPicPr>
        <p:blipFill rotWithShape="1">
          <a:blip r:embed="rId3">
            <a:alphaModFix/>
          </a:blip>
          <a:srcRect b="0" l="0" r="0" t="0"/>
          <a:stretch/>
        </p:blipFill>
        <p:spPr>
          <a:xfrm>
            <a:off x="7662038" y="0"/>
            <a:ext cx="7620000" cy="9525000"/>
          </a:xfrm>
          <a:prstGeom prst="rect">
            <a:avLst/>
          </a:prstGeom>
          <a:noFill/>
          <a:ln>
            <a:noFill/>
          </a:ln>
        </p:spPr>
      </p:pic>
      <p:pic>
        <p:nvPicPr>
          <p:cNvPr descr="preencoded.png" id="517" name="Google Shape;517;g2525281d56f_0_86"/>
          <p:cNvPicPr preferRelativeResize="0"/>
          <p:nvPr/>
        </p:nvPicPr>
        <p:blipFill rotWithShape="1">
          <a:blip r:embed="rId4">
            <a:alphaModFix amt="50000"/>
          </a:blip>
          <a:srcRect b="0" l="0" r="0" t="0"/>
          <a:stretch/>
        </p:blipFill>
        <p:spPr>
          <a:xfrm>
            <a:off x="7662038" y="0"/>
            <a:ext cx="7620000" cy="9525000"/>
          </a:xfrm>
          <a:prstGeom prst="rect">
            <a:avLst/>
          </a:prstGeom>
          <a:noFill/>
          <a:ln>
            <a:noFill/>
          </a:ln>
        </p:spPr>
      </p:pic>
      <p:pic>
        <p:nvPicPr>
          <p:cNvPr descr="preencoded.png" id="518" name="Google Shape;518;g2525281d56f_0_86"/>
          <p:cNvPicPr preferRelativeResize="0"/>
          <p:nvPr/>
        </p:nvPicPr>
        <p:blipFill rotWithShape="1">
          <a:blip r:embed="rId5">
            <a:alphaModFix/>
          </a:blip>
          <a:srcRect b="0" l="0" r="0" t="0"/>
          <a:stretch/>
        </p:blipFill>
        <p:spPr>
          <a:xfrm>
            <a:off x="1911622" y="8824305"/>
            <a:ext cx="518450" cy="518452"/>
          </a:xfrm>
          <a:prstGeom prst="rect">
            <a:avLst/>
          </a:prstGeom>
          <a:noFill/>
          <a:ln>
            <a:noFill/>
          </a:ln>
        </p:spPr>
      </p:pic>
      <p:pic>
        <p:nvPicPr>
          <p:cNvPr descr="preencoded.png" id="519" name="Google Shape;519;g2525281d56f_0_86"/>
          <p:cNvPicPr preferRelativeResize="0"/>
          <p:nvPr/>
        </p:nvPicPr>
        <p:blipFill rotWithShape="1">
          <a:blip r:embed="rId6">
            <a:alphaModFix/>
          </a:blip>
          <a:srcRect b="0" l="0" r="0" t="0"/>
          <a:stretch/>
        </p:blipFill>
        <p:spPr>
          <a:xfrm>
            <a:off x="1297922" y="8824305"/>
            <a:ext cx="518450" cy="518452"/>
          </a:xfrm>
          <a:prstGeom prst="rect">
            <a:avLst/>
          </a:prstGeom>
          <a:noFill/>
          <a:ln>
            <a:noFill/>
          </a:ln>
        </p:spPr>
      </p:pic>
      <p:pic>
        <p:nvPicPr>
          <p:cNvPr descr="preencoded.png" id="520" name="Google Shape;520;g2525281d56f_0_86"/>
          <p:cNvPicPr preferRelativeResize="0"/>
          <p:nvPr/>
        </p:nvPicPr>
        <p:blipFill rotWithShape="1">
          <a:blip r:embed="rId7">
            <a:alphaModFix/>
          </a:blip>
          <a:srcRect b="0" l="0" r="0" t="0"/>
          <a:stretch/>
        </p:blipFill>
        <p:spPr>
          <a:xfrm>
            <a:off x="684222" y="8824305"/>
            <a:ext cx="518450" cy="518452"/>
          </a:xfrm>
          <a:prstGeom prst="rect">
            <a:avLst/>
          </a:prstGeom>
          <a:noFill/>
          <a:ln>
            <a:noFill/>
          </a:ln>
        </p:spPr>
      </p:pic>
      <p:sp>
        <p:nvSpPr>
          <p:cNvPr id="521" name="Google Shape;521;g2525281d56f_0_86"/>
          <p:cNvSpPr/>
          <p:nvPr/>
        </p:nvSpPr>
        <p:spPr>
          <a:xfrm>
            <a:off x="684213" y="1355175"/>
            <a:ext cx="6421500" cy="1467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71FF"/>
              </a:buClr>
              <a:buSzPts val="4800"/>
              <a:buFont typeface="Rubik SemiBold"/>
              <a:buNone/>
            </a:pPr>
            <a:r>
              <a:rPr b="1" i="0" lang="en-US" sz="4800" u="none" cap="none" strike="noStrike">
                <a:solidFill>
                  <a:srgbClr val="0071FF"/>
                </a:solidFill>
                <a:latin typeface="Rubik SemiBold"/>
                <a:ea typeface="Rubik SemiBold"/>
                <a:cs typeface="Rubik SemiBold"/>
                <a:sym typeface="Rubik SemiBold"/>
              </a:rPr>
              <a:t>2.1: DNS (Sistema de nombres de dominio)</a:t>
            </a:r>
            <a:endParaRPr b="1" i="0" sz="4800" u="none" cap="none" strike="noStrike">
              <a:solidFill>
                <a:schemeClr val="dk1"/>
              </a:solidFill>
              <a:latin typeface="Calibri"/>
              <a:ea typeface="Calibri"/>
              <a:cs typeface="Calibri"/>
              <a:sym typeface="Calibri"/>
            </a:endParaRPr>
          </a:p>
        </p:txBody>
      </p:sp>
      <p:sp>
        <p:nvSpPr>
          <p:cNvPr id="522" name="Google Shape;522;g2525281d56f_0_86"/>
          <p:cNvSpPr/>
          <p:nvPr/>
        </p:nvSpPr>
        <p:spPr>
          <a:xfrm>
            <a:off x="8328188" y="1355175"/>
            <a:ext cx="6791700" cy="1467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i="0" lang="en-US" sz="4800" u="none" cap="none" strike="noStrike">
                <a:solidFill>
                  <a:schemeClr val="lt1"/>
                </a:solidFill>
                <a:latin typeface="Rubik SemiBold"/>
                <a:ea typeface="Rubik SemiBold"/>
                <a:cs typeface="Rubik SemiBold"/>
                <a:sym typeface="Rubik SemiBold"/>
              </a:rPr>
              <a:t>2.2: Equilibrio de carga (Load Balancer)</a:t>
            </a:r>
            <a:endParaRPr b="1" i="0" sz="4800" u="none" cap="none" strike="noStrike">
              <a:solidFill>
                <a:schemeClr val="lt1"/>
              </a:solidFill>
              <a:latin typeface="Rubik SemiBold"/>
              <a:ea typeface="Rubik SemiBold"/>
              <a:cs typeface="Rubik SemiBold"/>
              <a:sym typeface="Rubik SemiBold"/>
            </a:endParaRPr>
          </a:p>
        </p:txBody>
      </p:sp>
      <p:sp>
        <p:nvSpPr>
          <p:cNvPr id="523" name="Google Shape;523;g2525281d56f_0_86"/>
          <p:cNvSpPr/>
          <p:nvPr/>
        </p:nvSpPr>
        <p:spPr>
          <a:xfrm>
            <a:off x="8328200" y="3155575"/>
            <a:ext cx="6287700" cy="4109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2300" u="none" cap="none" strike="noStrike">
                <a:solidFill>
                  <a:schemeClr val="lt1"/>
                </a:solidFill>
                <a:latin typeface="Rubik"/>
                <a:ea typeface="Rubik"/>
                <a:cs typeface="Rubik"/>
                <a:sym typeface="Rubik"/>
              </a:rPr>
              <a:t>El equilibrio de carga se refiere a la distribución del tráfico de red entre</a:t>
            </a:r>
            <a:endParaRPr b="0" i="0" sz="2300" u="none" cap="none" strike="noStrike">
              <a:solidFill>
                <a:schemeClr val="lt1"/>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b="0" i="0" lang="en-US" sz="2300" u="none" cap="none" strike="noStrike">
                <a:solidFill>
                  <a:schemeClr val="lt1"/>
                </a:solidFill>
                <a:latin typeface="Rubik"/>
                <a:ea typeface="Rubik"/>
                <a:cs typeface="Rubik"/>
                <a:sym typeface="Rubik"/>
              </a:rPr>
              <a:t>varios servidores para garantizar que ningún servidor único se vea</a:t>
            </a:r>
            <a:r>
              <a:rPr lang="en-US" sz="2300">
                <a:solidFill>
                  <a:schemeClr val="lt1"/>
                </a:solidFill>
                <a:latin typeface="Rubik"/>
                <a:ea typeface="Rubik"/>
                <a:cs typeface="Rubik"/>
                <a:sym typeface="Rubik"/>
              </a:rPr>
              <a:t> </a:t>
            </a:r>
            <a:r>
              <a:rPr b="0" i="0" lang="en-US" sz="2300" u="none" cap="none" strike="noStrike">
                <a:solidFill>
                  <a:schemeClr val="lt1"/>
                </a:solidFill>
                <a:latin typeface="Rubik"/>
                <a:ea typeface="Rubik"/>
                <a:cs typeface="Rubik"/>
                <a:sym typeface="Rubik"/>
              </a:rPr>
              <a:t>abrumado. Este enfoque mejora la disponibilidad, la confiabilidad y el</a:t>
            </a:r>
            <a:endParaRPr b="0" i="0" sz="2300" u="none" cap="none" strike="noStrike">
              <a:solidFill>
                <a:schemeClr val="lt1"/>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b="0" i="0" lang="en-US" sz="2300" u="none" cap="none" strike="noStrike">
                <a:solidFill>
                  <a:schemeClr val="lt1"/>
                </a:solidFill>
                <a:latin typeface="Rubik"/>
                <a:ea typeface="Rubik"/>
                <a:cs typeface="Rubik"/>
                <a:sym typeface="Rubik"/>
              </a:rPr>
              <a:t>rendimiento del sistema. Los algoritmos de equilibrio de carga estándar</a:t>
            </a:r>
            <a:r>
              <a:rPr lang="en-US" sz="2300">
                <a:solidFill>
                  <a:schemeClr val="lt1"/>
                </a:solidFill>
                <a:latin typeface="Rubik"/>
                <a:ea typeface="Rubik"/>
                <a:cs typeface="Rubik"/>
                <a:sym typeface="Rubik"/>
              </a:rPr>
              <a:t> </a:t>
            </a:r>
            <a:r>
              <a:rPr b="0" i="0" lang="en-US" sz="2300" u="none" cap="none" strike="noStrike">
                <a:solidFill>
                  <a:schemeClr val="lt1"/>
                </a:solidFill>
                <a:latin typeface="Rubik"/>
                <a:ea typeface="Rubik"/>
                <a:cs typeface="Rubik"/>
                <a:sym typeface="Rubik"/>
              </a:rPr>
              <a:t>incluyen Round Robin, Least Connections </a:t>
            </a:r>
            <a:r>
              <a:rPr lang="en-US" sz="2300">
                <a:solidFill>
                  <a:schemeClr val="lt1"/>
                </a:solidFill>
                <a:latin typeface="Rubik"/>
                <a:ea typeface="Rubik"/>
                <a:cs typeface="Rubik"/>
                <a:sym typeface="Rubik"/>
              </a:rPr>
              <a:t>e</a:t>
            </a:r>
            <a:r>
              <a:rPr b="0" i="0" lang="en-US" sz="2300" u="none" cap="none" strike="noStrike">
                <a:solidFill>
                  <a:schemeClr val="lt1"/>
                </a:solidFill>
                <a:latin typeface="Rubik"/>
                <a:ea typeface="Rubik"/>
                <a:cs typeface="Rubik"/>
                <a:sym typeface="Rubik"/>
              </a:rPr>
              <a:t> IP Hash.</a:t>
            </a:r>
            <a:endParaRPr b="0" i="0" sz="2300" u="none" cap="none" strike="noStrike">
              <a:solidFill>
                <a:schemeClr val="lt1"/>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2300" u="none" cap="none" strike="noStrike">
              <a:solidFill>
                <a:schemeClr val="lt1"/>
              </a:solidFill>
              <a:latin typeface="Rubik"/>
              <a:ea typeface="Rubik"/>
              <a:cs typeface="Rubik"/>
              <a:sym typeface="Rubik"/>
            </a:endParaRPr>
          </a:p>
        </p:txBody>
      </p:sp>
      <p:sp>
        <p:nvSpPr>
          <p:cNvPr id="524" name="Google Shape;524;g2525281d56f_0_86"/>
          <p:cNvSpPr/>
          <p:nvPr/>
        </p:nvSpPr>
        <p:spPr>
          <a:xfrm>
            <a:off x="684225" y="3155573"/>
            <a:ext cx="6921300" cy="4449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2300" u="none" cap="none" strike="noStrike">
                <a:solidFill>
                  <a:srgbClr val="000000"/>
                </a:solidFill>
                <a:latin typeface="Rubik"/>
                <a:ea typeface="Rubik"/>
                <a:cs typeface="Rubik"/>
                <a:sym typeface="Rubik"/>
              </a:rPr>
              <a:t>DNS es un sistema de nombres jerárquico y descentralizado para</a:t>
            </a:r>
            <a:r>
              <a:rPr lang="en-US" sz="2300">
                <a:latin typeface="Rubik"/>
                <a:ea typeface="Rubik"/>
                <a:cs typeface="Rubik"/>
                <a:sym typeface="Rubik"/>
              </a:rPr>
              <a:t> </a:t>
            </a:r>
            <a:r>
              <a:rPr b="0" i="0" lang="en-US" sz="2300" u="none" cap="none" strike="noStrike">
                <a:solidFill>
                  <a:srgbClr val="000000"/>
                </a:solidFill>
                <a:latin typeface="Rubik"/>
                <a:ea typeface="Rubik"/>
                <a:cs typeface="Rubik"/>
                <a:sym typeface="Rubik"/>
              </a:rPr>
              <a:t>computadoras, servicios u otros recursos conectados a Internet o una red</a:t>
            </a:r>
            <a:endParaRPr b="0" i="0" sz="23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b="0" i="0" lang="en-US" sz="2300" u="none" cap="none" strike="noStrike">
                <a:solidFill>
                  <a:srgbClr val="000000"/>
                </a:solidFill>
                <a:latin typeface="Rubik"/>
                <a:ea typeface="Rubik"/>
                <a:cs typeface="Rubik"/>
                <a:sym typeface="Rubik"/>
              </a:rPr>
              <a:t>privada. Traduce nombres de dominio legibles por humanos (www.</a:t>
            </a:r>
            <a:r>
              <a:rPr lang="en-US" sz="2300">
                <a:latin typeface="Rubik"/>
                <a:ea typeface="Rubik"/>
                <a:cs typeface="Rubik"/>
                <a:sym typeface="Rubik"/>
              </a:rPr>
              <a:t>e</a:t>
            </a:r>
            <a:r>
              <a:rPr b="0" i="0" lang="en-US" sz="2300" u="none" cap="none" strike="noStrike">
                <a:solidFill>
                  <a:srgbClr val="000000"/>
                </a:solidFill>
                <a:latin typeface="Rubik"/>
                <a:ea typeface="Rubik"/>
                <a:cs typeface="Rubik"/>
                <a:sym typeface="Rubik"/>
              </a:rPr>
              <a:t>jemplo.com) en direcciones IP, </a:t>
            </a:r>
            <a:endParaRPr b="0" i="0" sz="23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b="0" i="0" lang="en-US" sz="2300" u="none" cap="none" strike="noStrike">
                <a:solidFill>
                  <a:srgbClr val="000000"/>
                </a:solidFill>
                <a:latin typeface="Rubik"/>
                <a:ea typeface="Rubik"/>
                <a:cs typeface="Rubik"/>
                <a:sym typeface="Rubik"/>
              </a:rPr>
              <a:t>lo que permite a los usuarios acceder</a:t>
            </a:r>
            <a:r>
              <a:rPr lang="en-US" sz="2300">
                <a:latin typeface="Rubik"/>
                <a:ea typeface="Rubik"/>
                <a:cs typeface="Rubik"/>
                <a:sym typeface="Rubik"/>
              </a:rPr>
              <a:t> </a:t>
            </a:r>
            <a:r>
              <a:rPr b="0" i="0" lang="en-US" sz="2300" u="none" cap="none" strike="noStrike">
                <a:solidFill>
                  <a:srgbClr val="000000"/>
                </a:solidFill>
                <a:latin typeface="Rubik"/>
                <a:ea typeface="Rubik"/>
                <a:cs typeface="Rubik"/>
                <a:sym typeface="Rubik"/>
              </a:rPr>
              <a:t>a sitios web y servicios de manera más eficiente.</a:t>
            </a:r>
            <a:endParaRPr b="0" i="0" sz="2400" u="none" cap="none" strike="noStrike">
              <a:solidFill>
                <a:srgbClr val="000000"/>
              </a:solidFill>
              <a:latin typeface="Rubik"/>
              <a:ea typeface="Rubik"/>
              <a:cs typeface="Rubik"/>
              <a:sym typeface="Rubik"/>
            </a:endParaRPr>
          </a:p>
        </p:txBody>
      </p:sp>
      <p:pic>
        <p:nvPicPr>
          <p:cNvPr descr="preencoded.png" id="525" name="Google Shape;525;g2525281d56f_0_86"/>
          <p:cNvPicPr preferRelativeResize="0"/>
          <p:nvPr/>
        </p:nvPicPr>
        <p:blipFill rotWithShape="1">
          <a:blip r:embed="rId8">
            <a:alphaModFix/>
          </a:blip>
          <a:srcRect b="0" l="0" r="0" t="0"/>
          <a:stretch/>
        </p:blipFill>
        <p:spPr>
          <a:xfrm>
            <a:off x="14194919" y="8412443"/>
            <a:ext cx="924981" cy="930307"/>
          </a:xfrm>
          <a:prstGeom prst="rect">
            <a:avLst/>
          </a:prstGeom>
          <a:noFill/>
          <a:ln>
            <a:noFill/>
          </a:ln>
        </p:spPr>
      </p:pic>
      <p:pic>
        <p:nvPicPr>
          <p:cNvPr descr="preencoded.png" id="526" name="Google Shape;526;g2525281d56f_0_86"/>
          <p:cNvPicPr preferRelativeResize="0"/>
          <p:nvPr/>
        </p:nvPicPr>
        <p:blipFill rotWithShape="1">
          <a:blip r:embed="rId9">
            <a:alphaModFix/>
          </a:blip>
          <a:srcRect b="0" l="0" r="0" t="0"/>
          <a:stretch/>
        </p:blipFill>
        <p:spPr>
          <a:xfrm>
            <a:off x="13512400" y="7641350"/>
            <a:ext cx="1427519" cy="14399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1" name="Shape 531"/>
        <p:cNvGrpSpPr/>
        <p:nvPr/>
      </p:nvGrpSpPr>
      <p:grpSpPr>
        <a:xfrm>
          <a:off x="0" y="0"/>
          <a:ext cx="0" cy="0"/>
          <a:chOff x="0" y="0"/>
          <a:chExt cx="0" cy="0"/>
        </a:xfrm>
      </p:grpSpPr>
      <p:pic>
        <p:nvPicPr>
          <p:cNvPr descr="preencoded.png" id="532" name="Google Shape;532;g254f7b37597_0_18"/>
          <p:cNvPicPr preferRelativeResize="0"/>
          <p:nvPr/>
        </p:nvPicPr>
        <p:blipFill rotWithShape="1">
          <a:blip r:embed="rId3">
            <a:alphaModFix/>
          </a:blip>
          <a:srcRect b="0" l="0" r="0" t="0"/>
          <a:stretch/>
        </p:blipFill>
        <p:spPr>
          <a:xfrm>
            <a:off x="7662038" y="0"/>
            <a:ext cx="7620000" cy="9525000"/>
          </a:xfrm>
          <a:prstGeom prst="rect">
            <a:avLst/>
          </a:prstGeom>
          <a:noFill/>
          <a:ln>
            <a:noFill/>
          </a:ln>
        </p:spPr>
      </p:pic>
      <p:pic>
        <p:nvPicPr>
          <p:cNvPr descr="preencoded.png" id="533" name="Google Shape;533;g254f7b37597_0_18"/>
          <p:cNvPicPr preferRelativeResize="0"/>
          <p:nvPr/>
        </p:nvPicPr>
        <p:blipFill rotWithShape="1">
          <a:blip r:embed="rId4">
            <a:alphaModFix amt="50000"/>
          </a:blip>
          <a:srcRect b="0" l="0" r="0" t="0"/>
          <a:stretch/>
        </p:blipFill>
        <p:spPr>
          <a:xfrm>
            <a:off x="7662038" y="0"/>
            <a:ext cx="7620000" cy="9525000"/>
          </a:xfrm>
          <a:prstGeom prst="rect">
            <a:avLst/>
          </a:prstGeom>
          <a:noFill/>
          <a:ln>
            <a:noFill/>
          </a:ln>
        </p:spPr>
      </p:pic>
      <p:pic>
        <p:nvPicPr>
          <p:cNvPr descr="preencoded.png" id="534" name="Google Shape;534;g254f7b37597_0_18"/>
          <p:cNvPicPr preferRelativeResize="0"/>
          <p:nvPr/>
        </p:nvPicPr>
        <p:blipFill rotWithShape="1">
          <a:blip r:embed="rId5">
            <a:alphaModFix/>
          </a:blip>
          <a:srcRect b="0" l="0" r="0" t="0"/>
          <a:stretch/>
        </p:blipFill>
        <p:spPr>
          <a:xfrm>
            <a:off x="1911622" y="8824305"/>
            <a:ext cx="518450" cy="518452"/>
          </a:xfrm>
          <a:prstGeom prst="rect">
            <a:avLst/>
          </a:prstGeom>
          <a:noFill/>
          <a:ln>
            <a:noFill/>
          </a:ln>
        </p:spPr>
      </p:pic>
      <p:pic>
        <p:nvPicPr>
          <p:cNvPr descr="preencoded.png" id="535" name="Google Shape;535;g254f7b37597_0_18"/>
          <p:cNvPicPr preferRelativeResize="0"/>
          <p:nvPr/>
        </p:nvPicPr>
        <p:blipFill rotWithShape="1">
          <a:blip r:embed="rId6">
            <a:alphaModFix/>
          </a:blip>
          <a:srcRect b="0" l="0" r="0" t="0"/>
          <a:stretch/>
        </p:blipFill>
        <p:spPr>
          <a:xfrm>
            <a:off x="1297922" y="8824305"/>
            <a:ext cx="518450" cy="518452"/>
          </a:xfrm>
          <a:prstGeom prst="rect">
            <a:avLst/>
          </a:prstGeom>
          <a:noFill/>
          <a:ln>
            <a:noFill/>
          </a:ln>
        </p:spPr>
      </p:pic>
      <p:pic>
        <p:nvPicPr>
          <p:cNvPr descr="preencoded.png" id="536" name="Google Shape;536;g254f7b37597_0_18"/>
          <p:cNvPicPr preferRelativeResize="0"/>
          <p:nvPr/>
        </p:nvPicPr>
        <p:blipFill rotWithShape="1">
          <a:blip r:embed="rId7">
            <a:alphaModFix/>
          </a:blip>
          <a:srcRect b="0" l="0" r="0" t="0"/>
          <a:stretch/>
        </p:blipFill>
        <p:spPr>
          <a:xfrm>
            <a:off x="684222" y="8824305"/>
            <a:ext cx="518450" cy="518452"/>
          </a:xfrm>
          <a:prstGeom prst="rect">
            <a:avLst/>
          </a:prstGeom>
          <a:noFill/>
          <a:ln>
            <a:noFill/>
          </a:ln>
        </p:spPr>
      </p:pic>
      <p:sp>
        <p:nvSpPr>
          <p:cNvPr id="537" name="Google Shape;537;g254f7b37597_0_18"/>
          <p:cNvSpPr/>
          <p:nvPr/>
        </p:nvSpPr>
        <p:spPr>
          <a:xfrm>
            <a:off x="684213" y="1355175"/>
            <a:ext cx="6421500" cy="1467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0071FF"/>
              </a:buClr>
              <a:buSzPts val="4800"/>
              <a:buFont typeface="Rubik SemiBold"/>
              <a:buNone/>
            </a:pPr>
            <a:r>
              <a:rPr b="1" lang="en-US" sz="4700">
                <a:solidFill>
                  <a:srgbClr val="0071FF"/>
                </a:solidFill>
                <a:latin typeface="Rubik SemiBold"/>
                <a:ea typeface="Rubik SemiBold"/>
                <a:cs typeface="Rubik SemiBold"/>
                <a:sym typeface="Rubik SemiBold"/>
              </a:rPr>
              <a:t>2.3: Puerta de enlace API (API Gateway)</a:t>
            </a:r>
            <a:endParaRPr b="1" i="0" sz="4800" u="none" cap="none" strike="noStrike">
              <a:solidFill>
                <a:schemeClr val="dk1"/>
              </a:solidFill>
              <a:latin typeface="Calibri"/>
              <a:ea typeface="Calibri"/>
              <a:cs typeface="Calibri"/>
              <a:sym typeface="Calibri"/>
            </a:endParaRPr>
          </a:p>
        </p:txBody>
      </p:sp>
      <p:sp>
        <p:nvSpPr>
          <p:cNvPr id="538" name="Google Shape;538;g254f7b37597_0_18"/>
          <p:cNvSpPr/>
          <p:nvPr/>
        </p:nvSpPr>
        <p:spPr>
          <a:xfrm>
            <a:off x="8328188" y="1355175"/>
            <a:ext cx="6791700" cy="1467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1100"/>
              <a:buFont typeface="Arial"/>
              <a:buNone/>
            </a:pPr>
            <a:r>
              <a:rPr b="1" lang="en-US" sz="4700">
                <a:solidFill>
                  <a:schemeClr val="lt1"/>
                </a:solidFill>
                <a:latin typeface="Rubik SemiBold"/>
                <a:ea typeface="Rubik SemiBold"/>
                <a:cs typeface="Rubik SemiBold"/>
                <a:sym typeface="Rubik SemiBold"/>
              </a:rPr>
              <a:t>2.4: Red de entrega de contenido (CDN)</a:t>
            </a:r>
            <a:endParaRPr b="1" sz="4800">
              <a:solidFill>
                <a:schemeClr val="lt1"/>
              </a:solidFill>
              <a:latin typeface="Rubik SemiBold"/>
              <a:ea typeface="Rubik SemiBold"/>
              <a:cs typeface="Rubik SemiBold"/>
              <a:sym typeface="Rubik SemiBold"/>
            </a:endParaRPr>
          </a:p>
        </p:txBody>
      </p:sp>
      <p:sp>
        <p:nvSpPr>
          <p:cNvPr id="539" name="Google Shape;539;g254f7b37597_0_18"/>
          <p:cNvSpPr/>
          <p:nvPr/>
        </p:nvSpPr>
        <p:spPr>
          <a:xfrm>
            <a:off x="8328200" y="3155575"/>
            <a:ext cx="6287700" cy="41097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US" sz="2300">
                <a:solidFill>
                  <a:schemeClr val="lt1"/>
                </a:solidFill>
                <a:latin typeface="Rubik"/>
                <a:ea typeface="Rubik"/>
                <a:cs typeface="Rubik"/>
                <a:sym typeface="Rubik"/>
              </a:rPr>
              <a:t>Una CDN es una red de servidores distribuidos en varias ubicaciones, diseñada para brindar contenido a los usuarios con menor latencia y mayor ancho de banda. Los CDN almacenan en caché el contenido en servidores</a:t>
            </a:r>
            <a:endParaRPr sz="2300">
              <a:solidFill>
                <a:schemeClr val="lt1"/>
              </a:solidFill>
              <a:latin typeface="Rubik"/>
              <a:ea typeface="Rubik"/>
              <a:cs typeface="Rubik"/>
              <a:sym typeface="Rubik"/>
            </a:endParaRPr>
          </a:p>
          <a:p>
            <a:pPr indent="0" lvl="0" marL="0" rtl="0" algn="l">
              <a:lnSpc>
                <a:spcPct val="150000"/>
              </a:lnSpc>
              <a:spcBef>
                <a:spcPts val="0"/>
              </a:spcBef>
              <a:spcAft>
                <a:spcPts val="0"/>
              </a:spcAft>
              <a:buClr>
                <a:schemeClr val="dk1"/>
              </a:buClr>
              <a:buSzPts val="1100"/>
              <a:buFont typeface="Arial"/>
              <a:buNone/>
            </a:pPr>
            <a:r>
              <a:rPr lang="en-US" sz="2300">
                <a:solidFill>
                  <a:schemeClr val="lt1"/>
                </a:solidFill>
                <a:latin typeface="Rubik"/>
                <a:ea typeface="Rubik"/>
                <a:cs typeface="Rubik"/>
                <a:sym typeface="Rubik"/>
              </a:rPr>
              <a:t>perimetrales cercanos a los usuarios finales, lo que mejora el rendimiento del sistema y reduce la carga en los servidores de origen.</a:t>
            </a:r>
            <a:endParaRPr sz="2300">
              <a:solidFill>
                <a:schemeClr val="lt1"/>
              </a:solidFill>
              <a:latin typeface="Rubik"/>
              <a:ea typeface="Rubik"/>
              <a:cs typeface="Rubik"/>
              <a:sym typeface="Rubik"/>
            </a:endParaRPr>
          </a:p>
        </p:txBody>
      </p:sp>
      <p:sp>
        <p:nvSpPr>
          <p:cNvPr id="540" name="Google Shape;540;g254f7b37597_0_18"/>
          <p:cNvSpPr/>
          <p:nvPr/>
        </p:nvSpPr>
        <p:spPr>
          <a:xfrm>
            <a:off x="684225" y="3155575"/>
            <a:ext cx="6421500" cy="44499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US" sz="2400">
                <a:solidFill>
                  <a:schemeClr val="dk1"/>
                </a:solidFill>
                <a:latin typeface="Rubik"/>
                <a:ea typeface="Rubik"/>
                <a:cs typeface="Rubik"/>
                <a:sym typeface="Rubik"/>
              </a:rPr>
              <a:t>Una API Gateway es un servidor que actúa como intermediario entre los clientes y los microservicios en un sistema distribuido. Administra y enruta solicitudes, aplica políticas de seguridad y puede proporcionar funciones adicionales, como almacenamiento en caché, registro y supervisión.</a:t>
            </a:r>
            <a:endParaRPr sz="2400">
              <a:solidFill>
                <a:schemeClr val="dk1"/>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sz="2300">
              <a:latin typeface="Rubik"/>
              <a:ea typeface="Rubik"/>
              <a:cs typeface="Rubik"/>
              <a:sym typeface="Rubik"/>
            </a:endParaRPr>
          </a:p>
        </p:txBody>
      </p:sp>
      <p:pic>
        <p:nvPicPr>
          <p:cNvPr descr="preencoded.png" id="541" name="Google Shape;541;g254f7b37597_0_18"/>
          <p:cNvPicPr preferRelativeResize="0"/>
          <p:nvPr/>
        </p:nvPicPr>
        <p:blipFill rotWithShape="1">
          <a:blip r:embed="rId8">
            <a:alphaModFix/>
          </a:blip>
          <a:srcRect b="0" l="0" r="0" t="0"/>
          <a:stretch/>
        </p:blipFill>
        <p:spPr>
          <a:xfrm>
            <a:off x="14194919" y="8412443"/>
            <a:ext cx="924981" cy="930307"/>
          </a:xfrm>
          <a:prstGeom prst="rect">
            <a:avLst/>
          </a:prstGeom>
          <a:noFill/>
          <a:ln>
            <a:noFill/>
          </a:ln>
        </p:spPr>
      </p:pic>
      <p:pic>
        <p:nvPicPr>
          <p:cNvPr descr="preencoded.png" id="542" name="Google Shape;542;g254f7b37597_0_18"/>
          <p:cNvPicPr preferRelativeResize="0"/>
          <p:nvPr/>
        </p:nvPicPr>
        <p:blipFill rotWithShape="1">
          <a:blip r:embed="rId9">
            <a:alphaModFix/>
          </a:blip>
          <a:srcRect b="0" l="0" r="0" t="0"/>
          <a:stretch/>
        </p:blipFill>
        <p:spPr>
          <a:xfrm>
            <a:off x="13512400" y="7641350"/>
            <a:ext cx="1427519" cy="14399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7" name="Shape 547"/>
        <p:cNvGrpSpPr/>
        <p:nvPr/>
      </p:nvGrpSpPr>
      <p:grpSpPr>
        <a:xfrm>
          <a:off x="0" y="0"/>
          <a:ext cx="0" cy="0"/>
          <a:chOff x="0" y="0"/>
          <a:chExt cx="0" cy="0"/>
        </a:xfrm>
      </p:grpSpPr>
      <p:pic>
        <p:nvPicPr>
          <p:cNvPr descr="preencoded.png" id="548" name="Google Shape;548;g254f7b37597_0_33"/>
          <p:cNvPicPr preferRelativeResize="0"/>
          <p:nvPr/>
        </p:nvPicPr>
        <p:blipFill rotWithShape="1">
          <a:blip r:embed="rId3">
            <a:alphaModFix/>
          </a:blip>
          <a:srcRect b="0" l="0" r="0" t="0"/>
          <a:stretch/>
        </p:blipFill>
        <p:spPr>
          <a:xfrm>
            <a:off x="7662038" y="0"/>
            <a:ext cx="7620000" cy="9525000"/>
          </a:xfrm>
          <a:prstGeom prst="rect">
            <a:avLst/>
          </a:prstGeom>
          <a:noFill/>
          <a:ln>
            <a:noFill/>
          </a:ln>
        </p:spPr>
      </p:pic>
      <p:pic>
        <p:nvPicPr>
          <p:cNvPr descr="preencoded.png" id="549" name="Google Shape;549;g254f7b37597_0_33"/>
          <p:cNvPicPr preferRelativeResize="0"/>
          <p:nvPr/>
        </p:nvPicPr>
        <p:blipFill rotWithShape="1">
          <a:blip r:embed="rId4">
            <a:alphaModFix amt="50000"/>
          </a:blip>
          <a:srcRect b="0" l="0" r="0" t="0"/>
          <a:stretch/>
        </p:blipFill>
        <p:spPr>
          <a:xfrm>
            <a:off x="7662038" y="0"/>
            <a:ext cx="7620000" cy="9525000"/>
          </a:xfrm>
          <a:prstGeom prst="rect">
            <a:avLst/>
          </a:prstGeom>
          <a:noFill/>
          <a:ln>
            <a:noFill/>
          </a:ln>
        </p:spPr>
      </p:pic>
      <p:pic>
        <p:nvPicPr>
          <p:cNvPr descr="preencoded.png" id="550" name="Google Shape;550;g254f7b37597_0_33"/>
          <p:cNvPicPr preferRelativeResize="0"/>
          <p:nvPr/>
        </p:nvPicPr>
        <p:blipFill rotWithShape="1">
          <a:blip r:embed="rId5">
            <a:alphaModFix/>
          </a:blip>
          <a:srcRect b="0" l="0" r="0" t="0"/>
          <a:stretch/>
        </p:blipFill>
        <p:spPr>
          <a:xfrm>
            <a:off x="1911622" y="8824305"/>
            <a:ext cx="518450" cy="518452"/>
          </a:xfrm>
          <a:prstGeom prst="rect">
            <a:avLst/>
          </a:prstGeom>
          <a:noFill/>
          <a:ln>
            <a:noFill/>
          </a:ln>
        </p:spPr>
      </p:pic>
      <p:pic>
        <p:nvPicPr>
          <p:cNvPr descr="preencoded.png" id="551" name="Google Shape;551;g254f7b37597_0_33"/>
          <p:cNvPicPr preferRelativeResize="0"/>
          <p:nvPr/>
        </p:nvPicPr>
        <p:blipFill rotWithShape="1">
          <a:blip r:embed="rId6">
            <a:alphaModFix/>
          </a:blip>
          <a:srcRect b="0" l="0" r="0" t="0"/>
          <a:stretch/>
        </p:blipFill>
        <p:spPr>
          <a:xfrm>
            <a:off x="1297922" y="8824305"/>
            <a:ext cx="518450" cy="518452"/>
          </a:xfrm>
          <a:prstGeom prst="rect">
            <a:avLst/>
          </a:prstGeom>
          <a:noFill/>
          <a:ln>
            <a:noFill/>
          </a:ln>
        </p:spPr>
      </p:pic>
      <p:pic>
        <p:nvPicPr>
          <p:cNvPr descr="preencoded.png" id="552" name="Google Shape;552;g254f7b37597_0_33"/>
          <p:cNvPicPr preferRelativeResize="0"/>
          <p:nvPr/>
        </p:nvPicPr>
        <p:blipFill rotWithShape="1">
          <a:blip r:embed="rId7">
            <a:alphaModFix/>
          </a:blip>
          <a:srcRect b="0" l="0" r="0" t="0"/>
          <a:stretch/>
        </p:blipFill>
        <p:spPr>
          <a:xfrm>
            <a:off x="684222" y="8824305"/>
            <a:ext cx="518450" cy="518452"/>
          </a:xfrm>
          <a:prstGeom prst="rect">
            <a:avLst/>
          </a:prstGeom>
          <a:noFill/>
          <a:ln>
            <a:noFill/>
          </a:ln>
        </p:spPr>
      </p:pic>
      <p:sp>
        <p:nvSpPr>
          <p:cNvPr id="553" name="Google Shape;553;g254f7b37597_0_33"/>
          <p:cNvSpPr/>
          <p:nvPr/>
        </p:nvSpPr>
        <p:spPr>
          <a:xfrm>
            <a:off x="684225" y="1355175"/>
            <a:ext cx="6678900" cy="1467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0071FF"/>
              </a:buClr>
              <a:buSzPts val="4800"/>
              <a:buFont typeface="Rubik SemiBold"/>
              <a:buNone/>
            </a:pPr>
            <a:r>
              <a:rPr b="1" lang="en-US" sz="4800">
                <a:solidFill>
                  <a:srgbClr val="0071FF"/>
                </a:solidFill>
                <a:latin typeface="Rubik SemiBold"/>
                <a:ea typeface="Rubik SemiBold"/>
                <a:cs typeface="Rubik SemiBold"/>
                <a:sym typeface="Rubik SemiBold"/>
              </a:rPr>
              <a:t>2.5: Cola de Mensajes y eventos.</a:t>
            </a:r>
            <a:endParaRPr b="1" sz="4700">
              <a:solidFill>
                <a:srgbClr val="0071FF"/>
              </a:solidFill>
              <a:latin typeface="Rubik SemiBold"/>
              <a:ea typeface="Rubik SemiBold"/>
              <a:cs typeface="Rubik SemiBold"/>
              <a:sym typeface="Rubik SemiBold"/>
            </a:endParaRPr>
          </a:p>
        </p:txBody>
      </p:sp>
      <p:sp>
        <p:nvSpPr>
          <p:cNvPr id="554" name="Google Shape;554;g254f7b37597_0_33"/>
          <p:cNvSpPr/>
          <p:nvPr/>
        </p:nvSpPr>
        <p:spPr>
          <a:xfrm>
            <a:off x="8328188" y="1355175"/>
            <a:ext cx="6791700" cy="1467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1100"/>
              <a:buFont typeface="Arial"/>
              <a:buNone/>
            </a:pPr>
            <a:r>
              <a:rPr b="1" lang="en-US" sz="4800">
                <a:solidFill>
                  <a:schemeClr val="lt1"/>
                </a:solidFill>
                <a:latin typeface="Rubik SemiBold"/>
                <a:ea typeface="Rubik SemiBold"/>
                <a:cs typeface="Rubik SemiBold"/>
                <a:sym typeface="Rubik SemiBold"/>
              </a:rPr>
              <a:t>2.6: Protocolos de comunicación</a:t>
            </a:r>
            <a:endParaRPr b="1" sz="4800">
              <a:solidFill>
                <a:schemeClr val="lt1"/>
              </a:solidFill>
              <a:latin typeface="Rubik SemiBold"/>
              <a:ea typeface="Rubik SemiBold"/>
              <a:cs typeface="Rubik SemiBold"/>
              <a:sym typeface="Rubik SemiBold"/>
            </a:endParaRPr>
          </a:p>
        </p:txBody>
      </p:sp>
      <p:sp>
        <p:nvSpPr>
          <p:cNvPr id="555" name="Google Shape;555;g254f7b37597_0_33"/>
          <p:cNvSpPr/>
          <p:nvPr/>
        </p:nvSpPr>
        <p:spPr>
          <a:xfrm>
            <a:off x="8328200" y="3155575"/>
            <a:ext cx="6287700" cy="41097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US" sz="2400">
                <a:solidFill>
                  <a:schemeClr val="lt1"/>
                </a:solidFill>
                <a:latin typeface="Rubik"/>
                <a:ea typeface="Rubik"/>
                <a:cs typeface="Rubik"/>
                <a:sym typeface="Rubik"/>
              </a:rPr>
              <a:t>Se utilizan diferentes protocolos de comunicación en el diseño del sistema,</a:t>
            </a:r>
            <a:endParaRPr sz="2400">
              <a:solidFill>
                <a:schemeClr val="lt1"/>
              </a:solidFill>
              <a:latin typeface="Rubik"/>
              <a:ea typeface="Rubik"/>
              <a:cs typeface="Rubik"/>
              <a:sym typeface="Rubik"/>
            </a:endParaRPr>
          </a:p>
          <a:p>
            <a:pPr indent="0" lvl="0" marL="0" rtl="0" algn="l">
              <a:lnSpc>
                <a:spcPct val="150000"/>
              </a:lnSpc>
              <a:spcBef>
                <a:spcPts val="0"/>
              </a:spcBef>
              <a:spcAft>
                <a:spcPts val="0"/>
              </a:spcAft>
              <a:buClr>
                <a:schemeClr val="dk1"/>
              </a:buClr>
              <a:buSzPts val="1100"/>
              <a:buFont typeface="Arial"/>
              <a:buNone/>
            </a:pPr>
            <a:r>
              <a:rPr lang="en-US" sz="2400">
                <a:solidFill>
                  <a:schemeClr val="lt1"/>
                </a:solidFill>
                <a:latin typeface="Rubik"/>
                <a:ea typeface="Rubik"/>
                <a:cs typeface="Rubik"/>
                <a:sym typeface="Rubik"/>
              </a:rPr>
              <a:t>como HTTP/HTTPS, WebSocket y gRPC. Estos protocolos tienen ventajas y</a:t>
            </a:r>
            <a:endParaRPr sz="2400">
              <a:solidFill>
                <a:schemeClr val="lt1"/>
              </a:solidFill>
              <a:latin typeface="Rubik"/>
              <a:ea typeface="Rubik"/>
              <a:cs typeface="Rubik"/>
              <a:sym typeface="Rubik"/>
            </a:endParaRPr>
          </a:p>
          <a:p>
            <a:pPr indent="0" lvl="0" marL="0" rtl="0" algn="l">
              <a:lnSpc>
                <a:spcPct val="150000"/>
              </a:lnSpc>
              <a:spcBef>
                <a:spcPts val="0"/>
              </a:spcBef>
              <a:spcAft>
                <a:spcPts val="0"/>
              </a:spcAft>
              <a:buClr>
                <a:schemeClr val="dk1"/>
              </a:buClr>
              <a:buSzPts val="1100"/>
              <a:buFont typeface="Arial"/>
              <a:buNone/>
            </a:pPr>
            <a:r>
              <a:rPr lang="en-US" sz="2400">
                <a:solidFill>
                  <a:schemeClr val="lt1"/>
                </a:solidFill>
                <a:latin typeface="Rubik"/>
                <a:ea typeface="Rubik"/>
                <a:cs typeface="Rubik"/>
                <a:sym typeface="Rubik"/>
              </a:rPr>
              <a:t>desventajas, y la elección depende de factores como la latencia, la seguridad</a:t>
            </a:r>
            <a:endParaRPr sz="2400">
              <a:solidFill>
                <a:schemeClr val="lt1"/>
              </a:solidFill>
              <a:latin typeface="Rubik"/>
              <a:ea typeface="Rubik"/>
              <a:cs typeface="Rubik"/>
              <a:sym typeface="Rubik"/>
            </a:endParaRPr>
          </a:p>
          <a:p>
            <a:pPr indent="0" lvl="0" marL="0" rtl="0" algn="l">
              <a:lnSpc>
                <a:spcPct val="150000"/>
              </a:lnSpc>
              <a:spcBef>
                <a:spcPts val="0"/>
              </a:spcBef>
              <a:spcAft>
                <a:spcPts val="0"/>
              </a:spcAft>
              <a:buClr>
                <a:schemeClr val="dk1"/>
              </a:buClr>
              <a:buSzPts val="1100"/>
              <a:buFont typeface="Arial"/>
              <a:buNone/>
            </a:pPr>
            <a:r>
              <a:rPr lang="en-US" sz="2400">
                <a:solidFill>
                  <a:schemeClr val="lt1"/>
                </a:solidFill>
                <a:latin typeface="Rubik"/>
                <a:ea typeface="Rubik"/>
                <a:cs typeface="Rubik"/>
                <a:sym typeface="Rubik"/>
              </a:rPr>
              <a:t>y los requisitos de transmisión de datos.</a:t>
            </a:r>
            <a:endParaRPr sz="2300">
              <a:solidFill>
                <a:schemeClr val="lt1"/>
              </a:solidFill>
              <a:latin typeface="Rubik"/>
              <a:ea typeface="Rubik"/>
              <a:cs typeface="Rubik"/>
              <a:sym typeface="Rubik"/>
            </a:endParaRPr>
          </a:p>
        </p:txBody>
      </p:sp>
      <p:sp>
        <p:nvSpPr>
          <p:cNvPr id="556" name="Google Shape;556;g254f7b37597_0_33"/>
          <p:cNvSpPr/>
          <p:nvPr/>
        </p:nvSpPr>
        <p:spPr>
          <a:xfrm>
            <a:off x="684225" y="3155575"/>
            <a:ext cx="6421500" cy="44499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US" sz="2400">
                <a:solidFill>
                  <a:schemeClr val="dk1"/>
                </a:solidFill>
                <a:latin typeface="Rubik"/>
                <a:ea typeface="Rubik"/>
                <a:cs typeface="Rubik"/>
                <a:sym typeface="Rubik"/>
              </a:rPr>
              <a:t>Las colas de mensajes facilitan la comunicación entre los componentes del</a:t>
            </a:r>
            <a:endParaRPr sz="2400">
              <a:solidFill>
                <a:schemeClr val="dk1"/>
              </a:solidFill>
              <a:latin typeface="Rubik"/>
              <a:ea typeface="Rubik"/>
              <a:cs typeface="Rubik"/>
              <a:sym typeface="Rubik"/>
            </a:endParaRPr>
          </a:p>
          <a:p>
            <a:pPr indent="0" lvl="0" marL="0" rtl="0" algn="l">
              <a:lnSpc>
                <a:spcPct val="150000"/>
              </a:lnSpc>
              <a:spcBef>
                <a:spcPts val="0"/>
              </a:spcBef>
              <a:spcAft>
                <a:spcPts val="0"/>
              </a:spcAft>
              <a:buClr>
                <a:schemeClr val="dk1"/>
              </a:buClr>
              <a:buSzPts val="1100"/>
              <a:buFont typeface="Arial"/>
              <a:buNone/>
            </a:pPr>
            <a:r>
              <a:rPr lang="en-US" sz="2400">
                <a:solidFill>
                  <a:schemeClr val="dk1"/>
                </a:solidFill>
                <a:latin typeface="Rubik"/>
                <a:ea typeface="Rubik"/>
                <a:cs typeface="Rubik"/>
                <a:sym typeface="Rubik"/>
              </a:rPr>
              <a:t>sistema distribuido al almacenar temporalmente los mensajes en una cola.</a:t>
            </a:r>
            <a:endParaRPr sz="2400">
              <a:solidFill>
                <a:schemeClr val="dk1"/>
              </a:solidFill>
              <a:latin typeface="Rubik"/>
              <a:ea typeface="Rubik"/>
              <a:cs typeface="Rubik"/>
              <a:sym typeface="Rubik"/>
            </a:endParaRPr>
          </a:p>
          <a:p>
            <a:pPr indent="0" lvl="0" marL="0" rtl="0" algn="l">
              <a:lnSpc>
                <a:spcPct val="150000"/>
              </a:lnSpc>
              <a:spcBef>
                <a:spcPts val="0"/>
              </a:spcBef>
              <a:spcAft>
                <a:spcPts val="0"/>
              </a:spcAft>
              <a:buClr>
                <a:schemeClr val="dk1"/>
              </a:buClr>
              <a:buSzPts val="1100"/>
              <a:buFont typeface="Arial"/>
              <a:buNone/>
            </a:pPr>
            <a:r>
              <a:rPr lang="en-US" sz="2400">
                <a:solidFill>
                  <a:schemeClr val="dk1"/>
                </a:solidFill>
                <a:latin typeface="Rubik"/>
                <a:ea typeface="Rubik"/>
                <a:cs typeface="Rubik"/>
                <a:sym typeface="Rubik"/>
              </a:rPr>
              <a:t>Permiten el procesamiento asincrónico y ayudan a desacoplar componentes,</a:t>
            </a:r>
            <a:endParaRPr sz="2400">
              <a:solidFill>
                <a:schemeClr val="dk1"/>
              </a:solidFill>
              <a:latin typeface="Rubik"/>
              <a:ea typeface="Rubik"/>
              <a:cs typeface="Rubik"/>
              <a:sym typeface="Rubik"/>
            </a:endParaRPr>
          </a:p>
          <a:p>
            <a:pPr indent="0" lvl="0" marL="0" rtl="0" algn="l">
              <a:lnSpc>
                <a:spcPct val="150000"/>
              </a:lnSpc>
              <a:spcBef>
                <a:spcPts val="0"/>
              </a:spcBef>
              <a:spcAft>
                <a:spcPts val="0"/>
              </a:spcAft>
              <a:buClr>
                <a:schemeClr val="dk1"/>
              </a:buClr>
              <a:buSzPts val="1100"/>
              <a:buFont typeface="Arial"/>
              <a:buNone/>
            </a:pPr>
            <a:r>
              <a:rPr lang="en-US" sz="2400">
                <a:solidFill>
                  <a:schemeClr val="dk1"/>
                </a:solidFill>
                <a:latin typeface="Rubik"/>
                <a:ea typeface="Rubik"/>
                <a:cs typeface="Rubik"/>
                <a:sym typeface="Rubik"/>
              </a:rPr>
              <a:t>mejorando la escalabilidad y la tolerancia a fallas del sistema.</a:t>
            </a:r>
            <a:endParaRPr sz="2400">
              <a:solidFill>
                <a:schemeClr val="dk1"/>
              </a:solidFill>
              <a:latin typeface="Rubik"/>
              <a:ea typeface="Rubik"/>
              <a:cs typeface="Rubik"/>
              <a:sym typeface="Rubik"/>
            </a:endParaRPr>
          </a:p>
        </p:txBody>
      </p:sp>
      <p:pic>
        <p:nvPicPr>
          <p:cNvPr descr="preencoded.png" id="557" name="Google Shape;557;g254f7b37597_0_33"/>
          <p:cNvPicPr preferRelativeResize="0"/>
          <p:nvPr/>
        </p:nvPicPr>
        <p:blipFill rotWithShape="1">
          <a:blip r:embed="rId8">
            <a:alphaModFix/>
          </a:blip>
          <a:srcRect b="0" l="0" r="0" t="0"/>
          <a:stretch/>
        </p:blipFill>
        <p:spPr>
          <a:xfrm>
            <a:off x="14194919" y="8412443"/>
            <a:ext cx="924981" cy="930307"/>
          </a:xfrm>
          <a:prstGeom prst="rect">
            <a:avLst/>
          </a:prstGeom>
          <a:noFill/>
          <a:ln>
            <a:noFill/>
          </a:ln>
        </p:spPr>
      </p:pic>
      <p:pic>
        <p:nvPicPr>
          <p:cNvPr descr="preencoded.png" id="558" name="Google Shape;558;g254f7b37597_0_33"/>
          <p:cNvPicPr preferRelativeResize="0"/>
          <p:nvPr/>
        </p:nvPicPr>
        <p:blipFill rotWithShape="1">
          <a:blip r:embed="rId9">
            <a:alphaModFix/>
          </a:blip>
          <a:srcRect b="0" l="0" r="0" t="0"/>
          <a:stretch/>
        </p:blipFill>
        <p:spPr>
          <a:xfrm>
            <a:off x="13512400" y="7641350"/>
            <a:ext cx="1427519" cy="14399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3" name="Shape 563"/>
        <p:cNvGrpSpPr/>
        <p:nvPr/>
      </p:nvGrpSpPr>
      <p:grpSpPr>
        <a:xfrm>
          <a:off x="0" y="0"/>
          <a:ext cx="0" cy="0"/>
          <a:chOff x="0" y="0"/>
          <a:chExt cx="0" cy="0"/>
        </a:xfrm>
      </p:grpSpPr>
      <p:pic>
        <p:nvPicPr>
          <p:cNvPr descr="preencoded.png" id="564" name="Google Shape;564;g254f7b37597_0_48"/>
          <p:cNvPicPr preferRelativeResize="0"/>
          <p:nvPr/>
        </p:nvPicPr>
        <p:blipFill rotWithShape="1">
          <a:blip r:embed="rId3">
            <a:alphaModFix/>
          </a:blip>
          <a:srcRect b="0" l="0" r="0" t="0"/>
          <a:stretch/>
        </p:blipFill>
        <p:spPr>
          <a:xfrm>
            <a:off x="7662038" y="0"/>
            <a:ext cx="7620000" cy="9525000"/>
          </a:xfrm>
          <a:prstGeom prst="rect">
            <a:avLst/>
          </a:prstGeom>
          <a:noFill/>
          <a:ln>
            <a:noFill/>
          </a:ln>
        </p:spPr>
      </p:pic>
      <p:pic>
        <p:nvPicPr>
          <p:cNvPr descr="preencoded.png" id="565" name="Google Shape;565;g254f7b37597_0_48"/>
          <p:cNvPicPr preferRelativeResize="0"/>
          <p:nvPr/>
        </p:nvPicPr>
        <p:blipFill rotWithShape="1">
          <a:blip r:embed="rId4">
            <a:alphaModFix amt="50000"/>
          </a:blip>
          <a:srcRect b="0" l="0" r="0" t="0"/>
          <a:stretch/>
        </p:blipFill>
        <p:spPr>
          <a:xfrm>
            <a:off x="7662038" y="0"/>
            <a:ext cx="7620000" cy="9525000"/>
          </a:xfrm>
          <a:prstGeom prst="rect">
            <a:avLst/>
          </a:prstGeom>
          <a:noFill/>
          <a:ln>
            <a:noFill/>
          </a:ln>
        </p:spPr>
      </p:pic>
      <p:pic>
        <p:nvPicPr>
          <p:cNvPr descr="preencoded.png" id="566" name="Google Shape;566;g254f7b37597_0_48"/>
          <p:cNvPicPr preferRelativeResize="0"/>
          <p:nvPr/>
        </p:nvPicPr>
        <p:blipFill rotWithShape="1">
          <a:blip r:embed="rId5">
            <a:alphaModFix/>
          </a:blip>
          <a:srcRect b="0" l="0" r="0" t="0"/>
          <a:stretch/>
        </p:blipFill>
        <p:spPr>
          <a:xfrm>
            <a:off x="1911622" y="8824305"/>
            <a:ext cx="518450" cy="518452"/>
          </a:xfrm>
          <a:prstGeom prst="rect">
            <a:avLst/>
          </a:prstGeom>
          <a:noFill/>
          <a:ln>
            <a:noFill/>
          </a:ln>
        </p:spPr>
      </p:pic>
      <p:pic>
        <p:nvPicPr>
          <p:cNvPr descr="preencoded.png" id="567" name="Google Shape;567;g254f7b37597_0_48"/>
          <p:cNvPicPr preferRelativeResize="0"/>
          <p:nvPr/>
        </p:nvPicPr>
        <p:blipFill rotWithShape="1">
          <a:blip r:embed="rId6">
            <a:alphaModFix/>
          </a:blip>
          <a:srcRect b="0" l="0" r="0" t="0"/>
          <a:stretch/>
        </p:blipFill>
        <p:spPr>
          <a:xfrm>
            <a:off x="1297922" y="8824305"/>
            <a:ext cx="518450" cy="518452"/>
          </a:xfrm>
          <a:prstGeom prst="rect">
            <a:avLst/>
          </a:prstGeom>
          <a:noFill/>
          <a:ln>
            <a:noFill/>
          </a:ln>
        </p:spPr>
      </p:pic>
      <p:pic>
        <p:nvPicPr>
          <p:cNvPr descr="preencoded.png" id="568" name="Google Shape;568;g254f7b37597_0_48"/>
          <p:cNvPicPr preferRelativeResize="0"/>
          <p:nvPr/>
        </p:nvPicPr>
        <p:blipFill rotWithShape="1">
          <a:blip r:embed="rId7">
            <a:alphaModFix/>
          </a:blip>
          <a:srcRect b="0" l="0" r="0" t="0"/>
          <a:stretch/>
        </p:blipFill>
        <p:spPr>
          <a:xfrm>
            <a:off x="684222" y="8824305"/>
            <a:ext cx="518450" cy="518452"/>
          </a:xfrm>
          <a:prstGeom prst="rect">
            <a:avLst/>
          </a:prstGeom>
          <a:noFill/>
          <a:ln>
            <a:noFill/>
          </a:ln>
        </p:spPr>
      </p:pic>
      <p:sp>
        <p:nvSpPr>
          <p:cNvPr id="569" name="Google Shape;569;g254f7b37597_0_48"/>
          <p:cNvSpPr/>
          <p:nvPr/>
        </p:nvSpPr>
        <p:spPr>
          <a:xfrm>
            <a:off x="684213" y="1355175"/>
            <a:ext cx="6421500" cy="1467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0071FF"/>
              </a:buClr>
              <a:buSzPts val="4800"/>
              <a:buFont typeface="Rubik SemiBold"/>
              <a:buNone/>
            </a:pPr>
            <a:r>
              <a:rPr b="1" lang="en-US" sz="4800">
                <a:solidFill>
                  <a:srgbClr val="0071FF"/>
                </a:solidFill>
                <a:latin typeface="Rubik SemiBold"/>
                <a:ea typeface="Rubik SemiBold"/>
                <a:cs typeface="Rubik SemiBold"/>
                <a:sym typeface="Rubik SemiBold"/>
              </a:rPr>
              <a:t>2.7: Caché</a:t>
            </a:r>
            <a:endParaRPr b="1" sz="4700">
              <a:solidFill>
                <a:srgbClr val="0071FF"/>
              </a:solidFill>
              <a:latin typeface="Rubik SemiBold"/>
              <a:ea typeface="Rubik SemiBold"/>
              <a:cs typeface="Rubik SemiBold"/>
              <a:sym typeface="Rubik SemiBold"/>
            </a:endParaRPr>
          </a:p>
        </p:txBody>
      </p:sp>
      <p:sp>
        <p:nvSpPr>
          <p:cNvPr id="570" name="Google Shape;570;g254f7b37597_0_48"/>
          <p:cNvSpPr/>
          <p:nvPr/>
        </p:nvSpPr>
        <p:spPr>
          <a:xfrm>
            <a:off x="8328188" y="1355175"/>
            <a:ext cx="6791700" cy="1467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1100"/>
              <a:buFont typeface="Arial"/>
              <a:buNone/>
            </a:pPr>
            <a:r>
              <a:rPr b="1" lang="en-US" sz="4800">
                <a:solidFill>
                  <a:schemeClr val="lt1"/>
                </a:solidFill>
                <a:latin typeface="Rubik SemiBold"/>
                <a:ea typeface="Rubik SemiBold"/>
                <a:cs typeface="Rubik SemiBold"/>
                <a:sym typeface="Rubik SemiBold"/>
              </a:rPr>
              <a:t>2.8: Base de datos</a:t>
            </a:r>
            <a:endParaRPr b="1" sz="4800">
              <a:solidFill>
                <a:schemeClr val="lt1"/>
              </a:solidFill>
              <a:latin typeface="Rubik SemiBold"/>
              <a:ea typeface="Rubik SemiBold"/>
              <a:cs typeface="Rubik SemiBold"/>
              <a:sym typeface="Rubik SemiBold"/>
            </a:endParaRPr>
          </a:p>
        </p:txBody>
      </p:sp>
      <p:sp>
        <p:nvSpPr>
          <p:cNvPr id="571" name="Google Shape;571;g254f7b37597_0_48"/>
          <p:cNvSpPr/>
          <p:nvPr/>
        </p:nvSpPr>
        <p:spPr>
          <a:xfrm>
            <a:off x="8328200" y="3155575"/>
            <a:ext cx="6287700" cy="41097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US" sz="2400">
                <a:solidFill>
                  <a:schemeClr val="lt1"/>
                </a:solidFill>
                <a:latin typeface="Rubik"/>
                <a:ea typeface="Rubik"/>
                <a:cs typeface="Rubik"/>
                <a:sym typeface="Rubik"/>
              </a:rPr>
              <a:t>La elección de la base de datos adecuada para un sistema depende de la estructura de datos, la escalabilidad, coherencia y latencia. Los tipos de bases de datos comunes incluyen bases de datos relacionales (p. ej., MySQL, PostgreSQL), bases de datos NoSQL (p. ej., MongoDB, Cassandra) y bases de datos NewSQL (p. ej., Cockroach DB, Google Spanner).</a:t>
            </a:r>
            <a:endParaRPr sz="2400">
              <a:solidFill>
                <a:schemeClr val="lt1"/>
              </a:solidFill>
              <a:latin typeface="Rubik"/>
              <a:ea typeface="Rubik"/>
              <a:cs typeface="Rubik"/>
              <a:sym typeface="Rubik"/>
            </a:endParaRPr>
          </a:p>
        </p:txBody>
      </p:sp>
      <p:sp>
        <p:nvSpPr>
          <p:cNvPr id="572" name="Google Shape;572;g254f7b37597_0_48"/>
          <p:cNvSpPr/>
          <p:nvPr/>
        </p:nvSpPr>
        <p:spPr>
          <a:xfrm>
            <a:off x="684225" y="3155575"/>
            <a:ext cx="6421500" cy="44499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US" sz="2100">
                <a:solidFill>
                  <a:schemeClr val="dk1"/>
                </a:solidFill>
                <a:latin typeface="Rubik"/>
                <a:ea typeface="Rubik"/>
                <a:cs typeface="Rubik"/>
                <a:sym typeface="Rubik"/>
              </a:rPr>
              <a:t>El almacenamiento en caché es una técnica temporal utilizada para almacenar copias de datos, lo que permite una recuperación más rápida en</a:t>
            </a:r>
            <a:endParaRPr sz="2100">
              <a:solidFill>
                <a:schemeClr val="dk1"/>
              </a:solidFill>
              <a:latin typeface="Rubik"/>
              <a:ea typeface="Rubik"/>
              <a:cs typeface="Rubik"/>
              <a:sym typeface="Rubik"/>
            </a:endParaRPr>
          </a:p>
          <a:p>
            <a:pPr indent="0" lvl="0" marL="0" rtl="0" algn="l">
              <a:lnSpc>
                <a:spcPct val="150000"/>
              </a:lnSpc>
              <a:spcBef>
                <a:spcPts val="0"/>
              </a:spcBef>
              <a:spcAft>
                <a:spcPts val="0"/>
              </a:spcAft>
              <a:buClr>
                <a:schemeClr val="dk1"/>
              </a:buClr>
              <a:buSzPts val="1100"/>
              <a:buFont typeface="Arial"/>
              <a:buNone/>
            </a:pPr>
            <a:r>
              <a:rPr lang="en-US" sz="2100">
                <a:solidFill>
                  <a:schemeClr val="dk1"/>
                </a:solidFill>
                <a:latin typeface="Rubik"/>
                <a:ea typeface="Rubik"/>
                <a:cs typeface="Rubik"/>
                <a:sym typeface="Rubik"/>
              </a:rPr>
              <a:t>futuras solicitudes. Ayuda a reducir la latencia, la carga del servidor y el consumo de ancho de banda. Los mecanismos populares de almacenamiento en caché incluyen el almacenamiento en memoria caché, el almacenamiento en caché distribuido y el almacenamiento en caché del navegador.</a:t>
            </a:r>
            <a:endParaRPr sz="2400">
              <a:solidFill>
                <a:schemeClr val="dk1"/>
              </a:solidFill>
              <a:latin typeface="Rubik"/>
              <a:ea typeface="Rubik"/>
              <a:cs typeface="Rubik"/>
              <a:sym typeface="Rubik"/>
            </a:endParaRPr>
          </a:p>
        </p:txBody>
      </p:sp>
      <p:pic>
        <p:nvPicPr>
          <p:cNvPr descr="preencoded.png" id="573" name="Google Shape;573;g254f7b37597_0_48"/>
          <p:cNvPicPr preferRelativeResize="0"/>
          <p:nvPr/>
        </p:nvPicPr>
        <p:blipFill rotWithShape="1">
          <a:blip r:embed="rId8">
            <a:alphaModFix/>
          </a:blip>
          <a:srcRect b="0" l="0" r="0" t="0"/>
          <a:stretch/>
        </p:blipFill>
        <p:spPr>
          <a:xfrm>
            <a:off x="14194919" y="8412443"/>
            <a:ext cx="924981" cy="930307"/>
          </a:xfrm>
          <a:prstGeom prst="rect">
            <a:avLst/>
          </a:prstGeom>
          <a:noFill/>
          <a:ln>
            <a:noFill/>
          </a:ln>
        </p:spPr>
      </p:pic>
      <p:pic>
        <p:nvPicPr>
          <p:cNvPr descr="preencoded.png" id="574" name="Google Shape;574;g254f7b37597_0_48"/>
          <p:cNvPicPr preferRelativeResize="0"/>
          <p:nvPr/>
        </p:nvPicPr>
        <p:blipFill rotWithShape="1">
          <a:blip r:embed="rId9">
            <a:alphaModFix/>
          </a:blip>
          <a:srcRect b="0" l="0" r="0" t="0"/>
          <a:stretch/>
        </p:blipFill>
        <p:spPr>
          <a:xfrm>
            <a:off x="13512400" y="7641350"/>
            <a:ext cx="1427519" cy="14399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9" name="Shape 579"/>
        <p:cNvGrpSpPr/>
        <p:nvPr/>
      </p:nvGrpSpPr>
      <p:grpSpPr>
        <a:xfrm>
          <a:off x="0" y="0"/>
          <a:ext cx="0" cy="0"/>
          <a:chOff x="0" y="0"/>
          <a:chExt cx="0" cy="0"/>
        </a:xfrm>
      </p:grpSpPr>
      <p:pic>
        <p:nvPicPr>
          <p:cNvPr descr="preencoded.png" id="580" name="Google Shape;580;g254f7b37597_0_63"/>
          <p:cNvPicPr preferRelativeResize="0"/>
          <p:nvPr/>
        </p:nvPicPr>
        <p:blipFill rotWithShape="1">
          <a:blip r:embed="rId3">
            <a:alphaModFix/>
          </a:blip>
          <a:srcRect b="0" l="0" r="0" t="0"/>
          <a:stretch/>
        </p:blipFill>
        <p:spPr>
          <a:xfrm>
            <a:off x="7662038" y="0"/>
            <a:ext cx="7620000" cy="9525000"/>
          </a:xfrm>
          <a:prstGeom prst="rect">
            <a:avLst/>
          </a:prstGeom>
          <a:noFill/>
          <a:ln>
            <a:noFill/>
          </a:ln>
        </p:spPr>
      </p:pic>
      <p:pic>
        <p:nvPicPr>
          <p:cNvPr descr="preencoded.png" id="581" name="Google Shape;581;g254f7b37597_0_63"/>
          <p:cNvPicPr preferRelativeResize="0"/>
          <p:nvPr/>
        </p:nvPicPr>
        <p:blipFill rotWithShape="1">
          <a:blip r:embed="rId4">
            <a:alphaModFix amt="50000"/>
          </a:blip>
          <a:srcRect b="0" l="0" r="0" t="0"/>
          <a:stretch/>
        </p:blipFill>
        <p:spPr>
          <a:xfrm>
            <a:off x="7662038" y="0"/>
            <a:ext cx="7620000" cy="9525000"/>
          </a:xfrm>
          <a:prstGeom prst="rect">
            <a:avLst/>
          </a:prstGeom>
          <a:noFill/>
          <a:ln>
            <a:noFill/>
          </a:ln>
        </p:spPr>
      </p:pic>
      <p:pic>
        <p:nvPicPr>
          <p:cNvPr descr="preencoded.png" id="582" name="Google Shape;582;g254f7b37597_0_63"/>
          <p:cNvPicPr preferRelativeResize="0"/>
          <p:nvPr/>
        </p:nvPicPr>
        <p:blipFill rotWithShape="1">
          <a:blip r:embed="rId5">
            <a:alphaModFix/>
          </a:blip>
          <a:srcRect b="0" l="0" r="0" t="0"/>
          <a:stretch/>
        </p:blipFill>
        <p:spPr>
          <a:xfrm>
            <a:off x="1911622" y="8824305"/>
            <a:ext cx="518450" cy="518452"/>
          </a:xfrm>
          <a:prstGeom prst="rect">
            <a:avLst/>
          </a:prstGeom>
          <a:noFill/>
          <a:ln>
            <a:noFill/>
          </a:ln>
        </p:spPr>
      </p:pic>
      <p:pic>
        <p:nvPicPr>
          <p:cNvPr descr="preencoded.png" id="583" name="Google Shape;583;g254f7b37597_0_63"/>
          <p:cNvPicPr preferRelativeResize="0"/>
          <p:nvPr/>
        </p:nvPicPr>
        <p:blipFill rotWithShape="1">
          <a:blip r:embed="rId6">
            <a:alphaModFix/>
          </a:blip>
          <a:srcRect b="0" l="0" r="0" t="0"/>
          <a:stretch/>
        </p:blipFill>
        <p:spPr>
          <a:xfrm>
            <a:off x="1297922" y="8824305"/>
            <a:ext cx="518450" cy="518452"/>
          </a:xfrm>
          <a:prstGeom prst="rect">
            <a:avLst/>
          </a:prstGeom>
          <a:noFill/>
          <a:ln>
            <a:noFill/>
          </a:ln>
        </p:spPr>
      </p:pic>
      <p:pic>
        <p:nvPicPr>
          <p:cNvPr descr="preencoded.png" id="584" name="Google Shape;584;g254f7b37597_0_63"/>
          <p:cNvPicPr preferRelativeResize="0"/>
          <p:nvPr/>
        </p:nvPicPr>
        <p:blipFill rotWithShape="1">
          <a:blip r:embed="rId7">
            <a:alphaModFix/>
          </a:blip>
          <a:srcRect b="0" l="0" r="0" t="0"/>
          <a:stretch/>
        </p:blipFill>
        <p:spPr>
          <a:xfrm>
            <a:off x="684222" y="8824305"/>
            <a:ext cx="518450" cy="518452"/>
          </a:xfrm>
          <a:prstGeom prst="rect">
            <a:avLst/>
          </a:prstGeom>
          <a:noFill/>
          <a:ln>
            <a:noFill/>
          </a:ln>
        </p:spPr>
      </p:pic>
      <p:sp>
        <p:nvSpPr>
          <p:cNvPr id="585" name="Google Shape;585;g254f7b37597_0_63"/>
          <p:cNvSpPr/>
          <p:nvPr/>
        </p:nvSpPr>
        <p:spPr>
          <a:xfrm>
            <a:off x="684213" y="1355175"/>
            <a:ext cx="6421500" cy="1467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rgbClr val="0071FF"/>
              </a:buClr>
              <a:buSzPts val="4800"/>
              <a:buFont typeface="Rubik SemiBold"/>
              <a:buNone/>
            </a:pPr>
            <a:r>
              <a:rPr b="1" lang="en-US" sz="4800">
                <a:solidFill>
                  <a:srgbClr val="0071FF"/>
                </a:solidFill>
                <a:latin typeface="Rubik SemiBold"/>
                <a:ea typeface="Rubik SemiBold"/>
                <a:cs typeface="Rubik SemiBold"/>
                <a:sym typeface="Rubik SemiBold"/>
              </a:rPr>
              <a:t>2.9: Técnicas de replicación</a:t>
            </a:r>
            <a:endParaRPr b="1" sz="4700">
              <a:solidFill>
                <a:srgbClr val="0071FF"/>
              </a:solidFill>
              <a:latin typeface="Rubik SemiBold"/>
              <a:ea typeface="Rubik SemiBold"/>
              <a:cs typeface="Rubik SemiBold"/>
              <a:sym typeface="Rubik SemiBold"/>
            </a:endParaRPr>
          </a:p>
        </p:txBody>
      </p:sp>
      <p:sp>
        <p:nvSpPr>
          <p:cNvPr id="586" name="Google Shape;586;g254f7b37597_0_63"/>
          <p:cNvSpPr/>
          <p:nvPr/>
        </p:nvSpPr>
        <p:spPr>
          <a:xfrm>
            <a:off x="8328188" y="1355175"/>
            <a:ext cx="6791700" cy="14670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1100"/>
              <a:buFont typeface="Arial"/>
              <a:buNone/>
            </a:pPr>
            <a:r>
              <a:rPr b="1" lang="en-US" sz="4600">
                <a:solidFill>
                  <a:schemeClr val="lt1"/>
                </a:solidFill>
                <a:latin typeface="Rubik SemiBold"/>
                <a:ea typeface="Rubik SemiBold"/>
                <a:cs typeface="Rubik SemiBold"/>
                <a:sym typeface="Rubik SemiBold"/>
              </a:rPr>
              <a:t>2.10: Generación de ID única distribuida</a:t>
            </a:r>
            <a:endParaRPr b="1" sz="4800">
              <a:solidFill>
                <a:schemeClr val="lt1"/>
              </a:solidFill>
              <a:latin typeface="Rubik SemiBold"/>
              <a:ea typeface="Rubik SemiBold"/>
              <a:cs typeface="Rubik SemiBold"/>
              <a:sym typeface="Rubik SemiBold"/>
            </a:endParaRPr>
          </a:p>
        </p:txBody>
      </p:sp>
      <p:sp>
        <p:nvSpPr>
          <p:cNvPr id="587" name="Google Shape;587;g254f7b37597_0_63"/>
          <p:cNvSpPr/>
          <p:nvPr/>
        </p:nvSpPr>
        <p:spPr>
          <a:xfrm>
            <a:off x="8328200" y="3155575"/>
            <a:ext cx="6287700" cy="41097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US" sz="2400">
                <a:solidFill>
                  <a:schemeClr val="lt1"/>
                </a:solidFill>
                <a:latin typeface="Rubik"/>
                <a:ea typeface="Rubik"/>
                <a:cs typeface="Rubik"/>
                <a:sym typeface="Rubik"/>
              </a:rPr>
              <a:t>La creación de identificadores únicos en un sistema distribuido puede ser un</a:t>
            </a:r>
            <a:endParaRPr sz="2400">
              <a:solidFill>
                <a:schemeClr val="lt1"/>
              </a:solidFill>
              <a:latin typeface="Rubik"/>
              <a:ea typeface="Rubik"/>
              <a:cs typeface="Rubik"/>
              <a:sym typeface="Rubik"/>
            </a:endParaRPr>
          </a:p>
          <a:p>
            <a:pPr indent="0" lvl="0" marL="0" rtl="0" algn="l">
              <a:lnSpc>
                <a:spcPct val="150000"/>
              </a:lnSpc>
              <a:spcBef>
                <a:spcPts val="0"/>
              </a:spcBef>
              <a:spcAft>
                <a:spcPts val="0"/>
              </a:spcAft>
              <a:buClr>
                <a:schemeClr val="dk1"/>
              </a:buClr>
              <a:buSzPts val="1100"/>
              <a:buFont typeface="Arial"/>
              <a:buNone/>
            </a:pPr>
            <a:r>
              <a:rPr lang="en-US" sz="2400">
                <a:solidFill>
                  <a:schemeClr val="lt1"/>
                </a:solidFill>
                <a:latin typeface="Rubik"/>
                <a:ea typeface="Rubik"/>
                <a:cs typeface="Rubik"/>
                <a:sym typeface="Rubik"/>
              </a:rPr>
              <a:t>desafío, pero es esencial para mantener la coherencia y la integridad de los</a:t>
            </a:r>
            <a:endParaRPr sz="2400">
              <a:solidFill>
                <a:schemeClr val="lt1"/>
              </a:solidFill>
              <a:latin typeface="Rubik"/>
              <a:ea typeface="Rubik"/>
              <a:cs typeface="Rubik"/>
              <a:sym typeface="Rubik"/>
            </a:endParaRPr>
          </a:p>
          <a:p>
            <a:pPr indent="0" lvl="0" marL="0" rtl="0" algn="l">
              <a:lnSpc>
                <a:spcPct val="150000"/>
              </a:lnSpc>
              <a:spcBef>
                <a:spcPts val="0"/>
              </a:spcBef>
              <a:spcAft>
                <a:spcPts val="0"/>
              </a:spcAft>
              <a:buClr>
                <a:schemeClr val="dk1"/>
              </a:buClr>
              <a:buSzPts val="1100"/>
              <a:buFont typeface="Arial"/>
              <a:buNone/>
            </a:pPr>
            <a:r>
              <a:rPr lang="en-US" sz="2400">
                <a:solidFill>
                  <a:schemeClr val="lt1"/>
                </a:solidFill>
                <a:latin typeface="Rubik"/>
                <a:ea typeface="Rubik"/>
                <a:cs typeface="Rubik"/>
                <a:sym typeface="Rubik"/>
              </a:rPr>
              <a:t>datos.</a:t>
            </a:r>
            <a:endParaRPr sz="2400">
              <a:solidFill>
                <a:schemeClr val="lt1"/>
              </a:solidFill>
              <a:latin typeface="Rubik"/>
              <a:ea typeface="Rubik"/>
              <a:cs typeface="Rubik"/>
              <a:sym typeface="Rubik"/>
            </a:endParaRPr>
          </a:p>
        </p:txBody>
      </p:sp>
      <p:sp>
        <p:nvSpPr>
          <p:cNvPr id="588" name="Google Shape;588;g254f7b37597_0_63"/>
          <p:cNvSpPr/>
          <p:nvPr/>
        </p:nvSpPr>
        <p:spPr>
          <a:xfrm>
            <a:off x="684225" y="3155575"/>
            <a:ext cx="6421500" cy="44499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US" sz="2400">
                <a:solidFill>
                  <a:schemeClr val="dk1"/>
                </a:solidFill>
                <a:latin typeface="Rubik"/>
                <a:ea typeface="Rubik"/>
                <a:cs typeface="Rubik"/>
                <a:sym typeface="Rubik"/>
              </a:rPr>
              <a:t>La replicación mantiene varias copias de datos en diferentes nodos para</a:t>
            </a:r>
            <a:endParaRPr sz="2400">
              <a:solidFill>
                <a:schemeClr val="dk1"/>
              </a:solidFill>
              <a:latin typeface="Rubik"/>
              <a:ea typeface="Rubik"/>
              <a:cs typeface="Rubik"/>
              <a:sym typeface="Rubik"/>
            </a:endParaRPr>
          </a:p>
          <a:p>
            <a:pPr indent="0" lvl="0" marL="0" rtl="0" algn="l">
              <a:lnSpc>
                <a:spcPct val="150000"/>
              </a:lnSpc>
              <a:spcBef>
                <a:spcPts val="0"/>
              </a:spcBef>
              <a:spcAft>
                <a:spcPts val="0"/>
              </a:spcAft>
              <a:buClr>
                <a:schemeClr val="dk1"/>
              </a:buClr>
              <a:buSzPts val="1100"/>
              <a:buFont typeface="Arial"/>
              <a:buNone/>
            </a:pPr>
            <a:r>
              <a:rPr lang="en-US" sz="2400">
                <a:solidFill>
                  <a:schemeClr val="dk1"/>
                </a:solidFill>
                <a:latin typeface="Rubik"/>
                <a:ea typeface="Rubik"/>
                <a:cs typeface="Rubik"/>
                <a:sym typeface="Rubik"/>
              </a:rPr>
              <a:t>aumentar la confiabilidad, la disponibilidad y la tolerancia a fallas. Las</a:t>
            </a:r>
            <a:endParaRPr sz="2400">
              <a:solidFill>
                <a:schemeClr val="dk1"/>
              </a:solidFill>
              <a:latin typeface="Rubik"/>
              <a:ea typeface="Rubik"/>
              <a:cs typeface="Rubik"/>
              <a:sym typeface="Rubik"/>
            </a:endParaRPr>
          </a:p>
          <a:p>
            <a:pPr indent="0" lvl="0" marL="0" rtl="0" algn="l">
              <a:lnSpc>
                <a:spcPct val="150000"/>
              </a:lnSpc>
              <a:spcBef>
                <a:spcPts val="0"/>
              </a:spcBef>
              <a:spcAft>
                <a:spcPts val="0"/>
              </a:spcAft>
              <a:buClr>
                <a:schemeClr val="dk1"/>
              </a:buClr>
              <a:buSzPts val="1100"/>
              <a:buFont typeface="Arial"/>
              <a:buNone/>
            </a:pPr>
            <a:r>
              <a:rPr lang="en-US" sz="2400">
                <a:solidFill>
                  <a:schemeClr val="dk1"/>
                </a:solidFill>
                <a:latin typeface="Rubik"/>
                <a:ea typeface="Rubik"/>
                <a:cs typeface="Rubik"/>
                <a:sym typeface="Rubik"/>
              </a:rPr>
              <a:t>técnicas de replicación estándar incluyen la replicación sincrónica, la</a:t>
            </a:r>
            <a:endParaRPr sz="2400">
              <a:solidFill>
                <a:schemeClr val="dk1"/>
              </a:solidFill>
              <a:latin typeface="Rubik"/>
              <a:ea typeface="Rubik"/>
              <a:cs typeface="Rubik"/>
              <a:sym typeface="Rubik"/>
            </a:endParaRPr>
          </a:p>
          <a:p>
            <a:pPr indent="0" lvl="0" marL="0" rtl="0" algn="l">
              <a:lnSpc>
                <a:spcPct val="150000"/>
              </a:lnSpc>
              <a:spcBef>
                <a:spcPts val="0"/>
              </a:spcBef>
              <a:spcAft>
                <a:spcPts val="0"/>
              </a:spcAft>
              <a:buClr>
                <a:schemeClr val="dk1"/>
              </a:buClr>
              <a:buSzPts val="1100"/>
              <a:buFont typeface="Arial"/>
              <a:buNone/>
            </a:pPr>
            <a:r>
              <a:rPr lang="en-US" sz="2400">
                <a:solidFill>
                  <a:schemeClr val="dk1"/>
                </a:solidFill>
                <a:latin typeface="Rubik"/>
                <a:ea typeface="Rubik"/>
                <a:cs typeface="Rubik"/>
                <a:sym typeface="Rubik"/>
              </a:rPr>
              <a:t>replicación asincrónica y la replicación semi sincrónica.</a:t>
            </a:r>
            <a:endParaRPr sz="2100">
              <a:solidFill>
                <a:schemeClr val="dk1"/>
              </a:solidFill>
              <a:latin typeface="Rubik"/>
              <a:ea typeface="Rubik"/>
              <a:cs typeface="Rubik"/>
              <a:sym typeface="Rubik"/>
            </a:endParaRPr>
          </a:p>
        </p:txBody>
      </p:sp>
      <p:pic>
        <p:nvPicPr>
          <p:cNvPr descr="preencoded.png" id="589" name="Google Shape;589;g254f7b37597_0_63"/>
          <p:cNvPicPr preferRelativeResize="0"/>
          <p:nvPr/>
        </p:nvPicPr>
        <p:blipFill rotWithShape="1">
          <a:blip r:embed="rId8">
            <a:alphaModFix/>
          </a:blip>
          <a:srcRect b="0" l="0" r="0" t="0"/>
          <a:stretch/>
        </p:blipFill>
        <p:spPr>
          <a:xfrm>
            <a:off x="14194919" y="8412443"/>
            <a:ext cx="924981" cy="930307"/>
          </a:xfrm>
          <a:prstGeom prst="rect">
            <a:avLst/>
          </a:prstGeom>
          <a:noFill/>
          <a:ln>
            <a:noFill/>
          </a:ln>
        </p:spPr>
      </p:pic>
      <p:pic>
        <p:nvPicPr>
          <p:cNvPr descr="preencoded.png" id="590" name="Google Shape;590;g254f7b37597_0_63"/>
          <p:cNvPicPr preferRelativeResize="0"/>
          <p:nvPr/>
        </p:nvPicPr>
        <p:blipFill rotWithShape="1">
          <a:blip r:embed="rId9">
            <a:alphaModFix/>
          </a:blip>
          <a:srcRect b="0" l="0" r="0" t="0"/>
          <a:stretch/>
        </p:blipFill>
        <p:spPr>
          <a:xfrm>
            <a:off x="13512400" y="7641350"/>
            <a:ext cx="1427519" cy="14399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1FF"/>
        </a:solidFill>
      </p:bgPr>
    </p:bg>
    <p:spTree>
      <p:nvGrpSpPr>
        <p:cNvPr id="60" name="Shape 60"/>
        <p:cNvGrpSpPr/>
        <p:nvPr/>
      </p:nvGrpSpPr>
      <p:grpSpPr>
        <a:xfrm>
          <a:off x="0" y="0"/>
          <a:ext cx="0" cy="0"/>
          <a:chOff x="0" y="0"/>
          <a:chExt cx="0" cy="0"/>
        </a:xfrm>
      </p:grpSpPr>
      <p:pic>
        <p:nvPicPr>
          <p:cNvPr descr="preencoded.png" id="61" name="Google Shape;61;p4"/>
          <p:cNvPicPr preferRelativeResize="0"/>
          <p:nvPr/>
        </p:nvPicPr>
        <p:blipFill rotWithShape="1">
          <a:blip r:embed="rId3">
            <a:alphaModFix/>
          </a:blip>
          <a:srcRect b="0" l="0" r="0" t="0"/>
          <a:stretch/>
        </p:blipFill>
        <p:spPr>
          <a:xfrm>
            <a:off x="13414153" y="432249"/>
            <a:ext cx="1076318" cy="1076319"/>
          </a:xfrm>
          <a:prstGeom prst="rect">
            <a:avLst/>
          </a:prstGeom>
          <a:noFill/>
          <a:ln>
            <a:noFill/>
          </a:ln>
        </p:spPr>
      </p:pic>
      <p:pic>
        <p:nvPicPr>
          <p:cNvPr descr="preencoded.png" id="62" name="Google Shape;62;p4"/>
          <p:cNvPicPr preferRelativeResize="0"/>
          <p:nvPr/>
        </p:nvPicPr>
        <p:blipFill rotWithShape="1">
          <a:blip r:embed="rId4">
            <a:alphaModFix/>
          </a:blip>
          <a:srcRect b="0" l="0" r="0" t="0"/>
          <a:stretch/>
        </p:blipFill>
        <p:spPr>
          <a:xfrm>
            <a:off x="0" y="0"/>
            <a:ext cx="2667000" cy="9525000"/>
          </a:xfrm>
          <a:prstGeom prst="rect">
            <a:avLst/>
          </a:prstGeom>
          <a:noFill/>
          <a:ln>
            <a:noFill/>
          </a:ln>
        </p:spPr>
      </p:pic>
      <p:pic>
        <p:nvPicPr>
          <p:cNvPr descr="preencoded.png" id="63" name="Google Shape;63;p4"/>
          <p:cNvPicPr preferRelativeResize="0"/>
          <p:nvPr/>
        </p:nvPicPr>
        <p:blipFill rotWithShape="1">
          <a:blip r:embed="rId5">
            <a:alphaModFix/>
          </a:blip>
          <a:srcRect b="0" l="0" r="0" t="0"/>
          <a:stretch/>
        </p:blipFill>
        <p:spPr>
          <a:xfrm>
            <a:off x="3952875" y="3200400"/>
            <a:ext cx="9372600" cy="19050"/>
          </a:xfrm>
          <a:prstGeom prst="rect">
            <a:avLst/>
          </a:prstGeom>
          <a:noFill/>
          <a:ln>
            <a:noFill/>
          </a:ln>
        </p:spPr>
      </p:pic>
      <p:pic>
        <p:nvPicPr>
          <p:cNvPr descr="preencoded.png" id="64" name="Google Shape;64;p4"/>
          <p:cNvPicPr preferRelativeResize="0"/>
          <p:nvPr/>
        </p:nvPicPr>
        <p:blipFill rotWithShape="1">
          <a:blip r:embed="rId5">
            <a:alphaModFix/>
          </a:blip>
          <a:srcRect b="0" l="0" r="0" t="0"/>
          <a:stretch/>
        </p:blipFill>
        <p:spPr>
          <a:xfrm>
            <a:off x="3952875" y="6591300"/>
            <a:ext cx="9372600" cy="19050"/>
          </a:xfrm>
          <a:prstGeom prst="rect">
            <a:avLst/>
          </a:prstGeom>
          <a:noFill/>
          <a:ln>
            <a:noFill/>
          </a:ln>
        </p:spPr>
      </p:pic>
      <p:pic>
        <p:nvPicPr>
          <p:cNvPr descr="preencoded.png" id="65" name="Google Shape;65;p4"/>
          <p:cNvPicPr preferRelativeResize="0"/>
          <p:nvPr/>
        </p:nvPicPr>
        <p:blipFill rotWithShape="1">
          <a:blip r:embed="rId5">
            <a:alphaModFix/>
          </a:blip>
          <a:srcRect b="0" l="0" r="0" t="0"/>
          <a:stretch/>
        </p:blipFill>
        <p:spPr>
          <a:xfrm>
            <a:off x="3952875" y="4267200"/>
            <a:ext cx="9372600" cy="19050"/>
          </a:xfrm>
          <a:prstGeom prst="rect">
            <a:avLst/>
          </a:prstGeom>
          <a:noFill/>
          <a:ln>
            <a:noFill/>
          </a:ln>
        </p:spPr>
      </p:pic>
      <p:pic>
        <p:nvPicPr>
          <p:cNvPr descr="preencoded.png" id="66" name="Google Shape;66;p4"/>
          <p:cNvPicPr preferRelativeResize="0"/>
          <p:nvPr/>
        </p:nvPicPr>
        <p:blipFill rotWithShape="1">
          <a:blip r:embed="rId5">
            <a:alphaModFix/>
          </a:blip>
          <a:srcRect b="0" l="0" r="0" t="0"/>
          <a:stretch/>
        </p:blipFill>
        <p:spPr>
          <a:xfrm>
            <a:off x="3952875" y="7658100"/>
            <a:ext cx="9372600" cy="19050"/>
          </a:xfrm>
          <a:prstGeom prst="rect">
            <a:avLst/>
          </a:prstGeom>
          <a:noFill/>
          <a:ln>
            <a:noFill/>
          </a:ln>
        </p:spPr>
      </p:pic>
      <p:pic>
        <p:nvPicPr>
          <p:cNvPr descr="preencoded.png" id="67" name="Google Shape;67;p4"/>
          <p:cNvPicPr preferRelativeResize="0"/>
          <p:nvPr/>
        </p:nvPicPr>
        <p:blipFill rotWithShape="1">
          <a:blip r:embed="rId5">
            <a:alphaModFix/>
          </a:blip>
          <a:srcRect b="0" l="0" r="0" t="0"/>
          <a:stretch/>
        </p:blipFill>
        <p:spPr>
          <a:xfrm>
            <a:off x="3952875" y="5429250"/>
            <a:ext cx="9372600" cy="19050"/>
          </a:xfrm>
          <a:prstGeom prst="rect">
            <a:avLst/>
          </a:prstGeom>
          <a:noFill/>
          <a:ln>
            <a:noFill/>
          </a:ln>
        </p:spPr>
      </p:pic>
      <p:sp>
        <p:nvSpPr>
          <p:cNvPr id="68" name="Google Shape;68;p4"/>
          <p:cNvSpPr/>
          <p:nvPr/>
        </p:nvSpPr>
        <p:spPr>
          <a:xfrm>
            <a:off x="3933825" y="2638425"/>
            <a:ext cx="9134400" cy="409500"/>
          </a:xfrm>
          <a:prstGeom prst="rect">
            <a:avLst/>
          </a:prstGeom>
          <a:noFill/>
          <a:ln>
            <a:noFill/>
          </a:ln>
        </p:spPr>
        <p:txBody>
          <a:bodyPr anchorCtr="0" anchor="t" bIns="0" lIns="0" spcFirstLastPara="1" rIns="0" wrap="square" tIns="0">
            <a:noAutofit/>
          </a:bodyPr>
          <a:lstStyle/>
          <a:p>
            <a:pPr indent="0" lvl="0" marL="0" marR="0" rtl="0" algn="l">
              <a:lnSpc>
                <a:spcPct val="119444"/>
              </a:lnSpc>
              <a:spcBef>
                <a:spcPts val="0"/>
              </a:spcBef>
              <a:spcAft>
                <a:spcPts val="0"/>
              </a:spcAft>
              <a:buClr>
                <a:srgbClr val="FFFFFF"/>
              </a:buClr>
              <a:buSzPts val="2700"/>
              <a:buFont typeface="Rubik"/>
              <a:buNone/>
            </a:pPr>
            <a:r>
              <a:rPr b="0" i="0" lang="en-US" sz="2700" u="none" cap="none" strike="noStrike">
                <a:solidFill>
                  <a:srgbClr val="FFFFFF"/>
                </a:solidFill>
                <a:latin typeface="Rubik"/>
                <a:ea typeface="Rubik"/>
                <a:cs typeface="Rubik"/>
                <a:sym typeface="Rubik"/>
              </a:rPr>
              <a:t>Día 1: Introducción a la Arquitectura de Sistemas</a:t>
            </a:r>
            <a:endParaRPr b="0" i="0" sz="2700" u="none" cap="none" strike="noStrike">
              <a:solidFill>
                <a:schemeClr val="dk1"/>
              </a:solidFill>
              <a:latin typeface="Calibri"/>
              <a:ea typeface="Calibri"/>
              <a:cs typeface="Calibri"/>
              <a:sym typeface="Calibri"/>
            </a:endParaRPr>
          </a:p>
        </p:txBody>
      </p:sp>
      <p:sp>
        <p:nvSpPr>
          <p:cNvPr id="69" name="Google Shape;69;p4"/>
          <p:cNvSpPr/>
          <p:nvPr/>
        </p:nvSpPr>
        <p:spPr>
          <a:xfrm>
            <a:off x="13068300" y="2638425"/>
            <a:ext cx="257175" cy="409575"/>
          </a:xfrm>
          <a:prstGeom prst="rect">
            <a:avLst/>
          </a:prstGeom>
          <a:noFill/>
          <a:ln>
            <a:noFill/>
          </a:ln>
        </p:spPr>
        <p:txBody>
          <a:bodyPr anchorCtr="0" anchor="t" bIns="0" lIns="0" spcFirstLastPara="1" rIns="0" wrap="square" tIns="0">
            <a:noAutofit/>
          </a:bodyPr>
          <a:lstStyle/>
          <a:p>
            <a:pPr indent="0" lvl="0" marL="0" marR="0" rtl="0" algn="r">
              <a:lnSpc>
                <a:spcPct val="119444"/>
              </a:lnSpc>
              <a:spcBef>
                <a:spcPts val="0"/>
              </a:spcBef>
              <a:spcAft>
                <a:spcPts val="0"/>
              </a:spcAft>
              <a:buClr>
                <a:srgbClr val="FFFFFF"/>
              </a:buClr>
              <a:buSzPts val="2700"/>
              <a:buFont typeface="Rubik"/>
              <a:buNone/>
            </a:pPr>
            <a:r>
              <a:rPr b="0" i="0" lang="en-US" sz="2700" u="none" cap="none" strike="noStrike">
                <a:solidFill>
                  <a:srgbClr val="FFFFFF"/>
                </a:solidFill>
                <a:latin typeface="Rubik"/>
                <a:ea typeface="Rubik"/>
                <a:cs typeface="Rubik"/>
                <a:sym typeface="Rubik"/>
              </a:rPr>
              <a:t>1</a:t>
            </a:r>
            <a:endParaRPr b="0" i="0" sz="2700" u="none" cap="none" strike="noStrike">
              <a:solidFill>
                <a:schemeClr val="dk1"/>
              </a:solidFill>
              <a:latin typeface="Calibri"/>
              <a:ea typeface="Calibri"/>
              <a:cs typeface="Calibri"/>
              <a:sym typeface="Calibri"/>
            </a:endParaRPr>
          </a:p>
        </p:txBody>
      </p:sp>
      <p:sp>
        <p:nvSpPr>
          <p:cNvPr id="70" name="Google Shape;70;p4"/>
          <p:cNvSpPr/>
          <p:nvPr/>
        </p:nvSpPr>
        <p:spPr>
          <a:xfrm>
            <a:off x="3933825" y="4867275"/>
            <a:ext cx="8963100" cy="409500"/>
          </a:xfrm>
          <a:prstGeom prst="rect">
            <a:avLst/>
          </a:prstGeom>
          <a:noFill/>
          <a:ln>
            <a:noFill/>
          </a:ln>
        </p:spPr>
        <p:txBody>
          <a:bodyPr anchorCtr="0" anchor="t" bIns="0" lIns="0" spcFirstLastPara="1" rIns="0" wrap="square" tIns="0">
            <a:noAutofit/>
          </a:bodyPr>
          <a:lstStyle/>
          <a:p>
            <a:pPr indent="0" lvl="0" marL="0" marR="0" rtl="0" algn="l">
              <a:lnSpc>
                <a:spcPct val="119444"/>
              </a:lnSpc>
              <a:spcBef>
                <a:spcPts val="0"/>
              </a:spcBef>
              <a:spcAft>
                <a:spcPts val="0"/>
              </a:spcAft>
              <a:buClr>
                <a:schemeClr val="dk1"/>
              </a:buClr>
              <a:buSzPts val="1100"/>
              <a:buFont typeface="Arial"/>
              <a:buNone/>
            </a:pPr>
            <a:r>
              <a:rPr b="0" i="0" lang="en-US" sz="2700" u="none" cap="none" strike="noStrike">
                <a:solidFill>
                  <a:srgbClr val="FFFFFF"/>
                </a:solidFill>
                <a:latin typeface="Rubik"/>
                <a:ea typeface="Rubik"/>
                <a:cs typeface="Rubik"/>
                <a:sym typeface="Rubik"/>
              </a:rPr>
              <a:t>Día 3: Integración de Sistemas y Servicios</a:t>
            </a:r>
            <a:endParaRPr b="0" i="0" sz="2700" u="none" cap="none" strike="noStrike">
              <a:solidFill>
                <a:srgbClr val="FFFFFF"/>
              </a:solidFill>
              <a:latin typeface="Rubik"/>
              <a:ea typeface="Rubik"/>
              <a:cs typeface="Rubik"/>
              <a:sym typeface="Rubik"/>
            </a:endParaRPr>
          </a:p>
          <a:p>
            <a:pPr indent="0" lvl="0" marL="0" marR="0" rtl="0" algn="l">
              <a:lnSpc>
                <a:spcPct val="119444"/>
              </a:lnSpc>
              <a:spcBef>
                <a:spcPts val="0"/>
              </a:spcBef>
              <a:spcAft>
                <a:spcPts val="0"/>
              </a:spcAft>
              <a:buClr>
                <a:schemeClr val="dk1"/>
              </a:buClr>
              <a:buSzPts val="1100"/>
              <a:buFont typeface="Arial"/>
              <a:buNone/>
            </a:pPr>
            <a:r>
              <a:t/>
            </a:r>
            <a:endParaRPr b="0" i="0" sz="2700" u="none" cap="none" strike="noStrike">
              <a:solidFill>
                <a:srgbClr val="FFFFFF"/>
              </a:solidFill>
              <a:latin typeface="Rubik"/>
              <a:ea typeface="Rubik"/>
              <a:cs typeface="Rubik"/>
              <a:sym typeface="Rubik"/>
            </a:endParaRPr>
          </a:p>
          <a:p>
            <a:pPr indent="0" lvl="0" marL="0" marR="0" rtl="0" algn="l">
              <a:lnSpc>
                <a:spcPct val="119444"/>
              </a:lnSpc>
              <a:spcBef>
                <a:spcPts val="0"/>
              </a:spcBef>
              <a:spcAft>
                <a:spcPts val="0"/>
              </a:spcAft>
              <a:buClr>
                <a:srgbClr val="FFFFFF"/>
              </a:buClr>
              <a:buSzPts val="2700"/>
              <a:buFont typeface="Rubik"/>
              <a:buNone/>
            </a:pPr>
            <a:r>
              <a:t/>
            </a:r>
            <a:endParaRPr b="0" i="0" sz="2700" u="none" cap="none" strike="noStrike">
              <a:solidFill>
                <a:srgbClr val="FFFFFF"/>
              </a:solidFill>
              <a:latin typeface="Rubik"/>
              <a:ea typeface="Rubik"/>
              <a:cs typeface="Rubik"/>
              <a:sym typeface="Rubik"/>
            </a:endParaRPr>
          </a:p>
        </p:txBody>
      </p:sp>
      <p:sp>
        <p:nvSpPr>
          <p:cNvPr id="71" name="Google Shape;71;p4"/>
          <p:cNvSpPr/>
          <p:nvPr/>
        </p:nvSpPr>
        <p:spPr>
          <a:xfrm>
            <a:off x="12906375" y="4867275"/>
            <a:ext cx="419100" cy="409575"/>
          </a:xfrm>
          <a:prstGeom prst="rect">
            <a:avLst/>
          </a:prstGeom>
          <a:noFill/>
          <a:ln>
            <a:noFill/>
          </a:ln>
        </p:spPr>
        <p:txBody>
          <a:bodyPr anchorCtr="0" anchor="t" bIns="0" lIns="0" spcFirstLastPara="1" rIns="0" wrap="square" tIns="0">
            <a:noAutofit/>
          </a:bodyPr>
          <a:lstStyle/>
          <a:p>
            <a:pPr indent="0" lvl="0" marL="0" marR="0" rtl="0" algn="r">
              <a:lnSpc>
                <a:spcPct val="119444"/>
              </a:lnSpc>
              <a:spcBef>
                <a:spcPts val="0"/>
              </a:spcBef>
              <a:spcAft>
                <a:spcPts val="0"/>
              </a:spcAft>
              <a:buClr>
                <a:srgbClr val="FFFFFF"/>
              </a:buClr>
              <a:buSzPts val="2700"/>
              <a:buFont typeface="Rubik"/>
              <a:buNone/>
            </a:pPr>
            <a:r>
              <a:rPr b="0" i="0" lang="en-US" sz="2700" u="none" cap="none" strike="noStrike">
                <a:solidFill>
                  <a:srgbClr val="FFFFFF"/>
                </a:solidFill>
                <a:latin typeface="Rubik"/>
                <a:ea typeface="Rubik"/>
                <a:cs typeface="Rubik"/>
                <a:sym typeface="Rubik"/>
              </a:rPr>
              <a:t>3</a:t>
            </a:r>
            <a:endParaRPr b="0" i="0" sz="2700" u="none" cap="none" strike="noStrike">
              <a:solidFill>
                <a:schemeClr val="dk1"/>
              </a:solidFill>
              <a:latin typeface="Calibri"/>
              <a:ea typeface="Calibri"/>
              <a:cs typeface="Calibri"/>
              <a:sym typeface="Calibri"/>
            </a:endParaRPr>
          </a:p>
        </p:txBody>
      </p:sp>
      <p:sp>
        <p:nvSpPr>
          <p:cNvPr id="72" name="Google Shape;72;p4"/>
          <p:cNvSpPr/>
          <p:nvPr/>
        </p:nvSpPr>
        <p:spPr>
          <a:xfrm>
            <a:off x="3933825" y="7077075"/>
            <a:ext cx="9010800" cy="409500"/>
          </a:xfrm>
          <a:prstGeom prst="rect">
            <a:avLst/>
          </a:prstGeom>
          <a:noFill/>
          <a:ln>
            <a:noFill/>
          </a:ln>
        </p:spPr>
        <p:txBody>
          <a:bodyPr anchorCtr="0" anchor="t" bIns="0" lIns="0" spcFirstLastPara="1" rIns="0" wrap="square" tIns="0">
            <a:noAutofit/>
          </a:bodyPr>
          <a:lstStyle/>
          <a:p>
            <a:pPr indent="0" lvl="0" marL="0" marR="0" rtl="0" algn="l">
              <a:lnSpc>
                <a:spcPct val="119444"/>
              </a:lnSpc>
              <a:spcBef>
                <a:spcPts val="0"/>
              </a:spcBef>
              <a:spcAft>
                <a:spcPts val="0"/>
              </a:spcAft>
              <a:buClr>
                <a:schemeClr val="dk1"/>
              </a:buClr>
              <a:buSzPts val="1100"/>
              <a:buFont typeface="Arial"/>
              <a:buNone/>
            </a:pPr>
            <a:r>
              <a:rPr b="0" i="0" lang="en-US" sz="2700" u="none" cap="none" strike="noStrike">
                <a:solidFill>
                  <a:srgbClr val="FFFFFF"/>
                </a:solidFill>
                <a:latin typeface="Rubik"/>
                <a:ea typeface="Rubik"/>
                <a:cs typeface="Rubik"/>
                <a:sym typeface="Rubik"/>
              </a:rPr>
              <a:t>Día 5: Casos Prácticos y Conclusiones</a:t>
            </a:r>
            <a:endParaRPr b="0" i="0" sz="2700" u="none" cap="none" strike="noStrike">
              <a:solidFill>
                <a:srgbClr val="FFFFFF"/>
              </a:solidFill>
              <a:latin typeface="Rubik"/>
              <a:ea typeface="Rubik"/>
              <a:cs typeface="Rubik"/>
              <a:sym typeface="Rubik"/>
            </a:endParaRPr>
          </a:p>
        </p:txBody>
      </p:sp>
      <p:sp>
        <p:nvSpPr>
          <p:cNvPr id="73" name="Google Shape;73;p4"/>
          <p:cNvSpPr/>
          <p:nvPr/>
        </p:nvSpPr>
        <p:spPr>
          <a:xfrm>
            <a:off x="12915900" y="7077075"/>
            <a:ext cx="409575" cy="409575"/>
          </a:xfrm>
          <a:prstGeom prst="rect">
            <a:avLst/>
          </a:prstGeom>
          <a:noFill/>
          <a:ln>
            <a:noFill/>
          </a:ln>
        </p:spPr>
        <p:txBody>
          <a:bodyPr anchorCtr="0" anchor="t" bIns="0" lIns="0" spcFirstLastPara="1" rIns="0" wrap="square" tIns="0">
            <a:noAutofit/>
          </a:bodyPr>
          <a:lstStyle/>
          <a:p>
            <a:pPr indent="0" lvl="0" marL="0" marR="0" rtl="0" algn="r">
              <a:lnSpc>
                <a:spcPct val="119444"/>
              </a:lnSpc>
              <a:spcBef>
                <a:spcPts val="0"/>
              </a:spcBef>
              <a:spcAft>
                <a:spcPts val="0"/>
              </a:spcAft>
              <a:buClr>
                <a:srgbClr val="FFFFFF"/>
              </a:buClr>
              <a:buSzPts val="2700"/>
              <a:buFont typeface="Rubik"/>
              <a:buNone/>
            </a:pPr>
            <a:r>
              <a:rPr b="0" i="0" lang="en-US" sz="2700" u="none" cap="none" strike="noStrike">
                <a:solidFill>
                  <a:srgbClr val="FFFFFF"/>
                </a:solidFill>
                <a:latin typeface="Rubik"/>
                <a:ea typeface="Rubik"/>
                <a:cs typeface="Rubik"/>
                <a:sym typeface="Rubik"/>
              </a:rPr>
              <a:t>5</a:t>
            </a:r>
            <a:endParaRPr b="0" i="0" sz="2700" u="none" cap="none" strike="noStrike">
              <a:solidFill>
                <a:schemeClr val="dk1"/>
              </a:solidFill>
              <a:latin typeface="Calibri"/>
              <a:ea typeface="Calibri"/>
              <a:cs typeface="Calibri"/>
              <a:sym typeface="Calibri"/>
            </a:endParaRPr>
          </a:p>
        </p:txBody>
      </p:sp>
      <p:sp>
        <p:nvSpPr>
          <p:cNvPr id="74" name="Google Shape;74;p4"/>
          <p:cNvSpPr/>
          <p:nvPr/>
        </p:nvSpPr>
        <p:spPr>
          <a:xfrm>
            <a:off x="3933825" y="3705225"/>
            <a:ext cx="9010800" cy="409500"/>
          </a:xfrm>
          <a:prstGeom prst="rect">
            <a:avLst/>
          </a:prstGeom>
          <a:noFill/>
          <a:ln>
            <a:noFill/>
          </a:ln>
        </p:spPr>
        <p:txBody>
          <a:bodyPr anchorCtr="0" anchor="t" bIns="0" lIns="0" spcFirstLastPara="1" rIns="0" wrap="square" tIns="0">
            <a:noAutofit/>
          </a:bodyPr>
          <a:lstStyle/>
          <a:p>
            <a:pPr indent="0" lvl="0" marL="0" marR="0" rtl="0" algn="l">
              <a:lnSpc>
                <a:spcPct val="119444"/>
              </a:lnSpc>
              <a:spcBef>
                <a:spcPts val="0"/>
              </a:spcBef>
              <a:spcAft>
                <a:spcPts val="0"/>
              </a:spcAft>
              <a:buClr>
                <a:schemeClr val="dk1"/>
              </a:buClr>
              <a:buSzPts val="1100"/>
              <a:buFont typeface="Arial"/>
              <a:buNone/>
            </a:pPr>
            <a:r>
              <a:rPr b="0" i="0" lang="en-US" sz="2700" u="none" cap="none" strike="noStrike">
                <a:solidFill>
                  <a:srgbClr val="FFFFFF"/>
                </a:solidFill>
                <a:latin typeface="Rubik"/>
                <a:ea typeface="Rubik"/>
                <a:cs typeface="Rubik"/>
                <a:sym typeface="Rubik"/>
              </a:rPr>
              <a:t>Día 2: Diseño de la Arquitectura de Sistemas</a:t>
            </a:r>
            <a:endParaRPr b="0" i="0" sz="2700" u="none" cap="none" strike="noStrike">
              <a:solidFill>
                <a:srgbClr val="FFFFFF"/>
              </a:solidFill>
              <a:latin typeface="Rubik"/>
              <a:ea typeface="Rubik"/>
              <a:cs typeface="Rubik"/>
              <a:sym typeface="Rubik"/>
            </a:endParaRPr>
          </a:p>
        </p:txBody>
      </p:sp>
      <p:sp>
        <p:nvSpPr>
          <p:cNvPr id="75" name="Google Shape;75;p4"/>
          <p:cNvSpPr/>
          <p:nvPr/>
        </p:nvSpPr>
        <p:spPr>
          <a:xfrm>
            <a:off x="12896850" y="3705225"/>
            <a:ext cx="428625" cy="409575"/>
          </a:xfrm>
          <a:prstGeom prst="rect">
            <a:avLst/>
          </a:prstGeom>
          <a:noFill/>
          <a:ln>
            <a:noFill/>
          </a:ln>
        </p:spPr>
        <p:txBody>
          <a:bodyPr anchorCtr="0" anchor="t" bIns="0" lIns="0" spcFirstLastPara="1" rIns="0" wrap="square" tIns="0">
            <a:noAutofit/>
          </a:bodyPr>
          <a:lstStyle/>
          <a:p>
            <a:pPr indent="0" lvl="0" marL="0" marR="0" rtl="0" algn="r">
              <a:lnSpc>
                <a:spcPct val="119444"/>
              </a:lnSpc>
              <a:spcBef>
                <a:spcPts val="0"/>
              </a:spcBef>
              <a:spcAft>
                <a:spcPts val="0"/>
              </a:spcAft>
              <a:buClr>
                <a:srgbClr val="FFFFFF"/>
              </a:buClr>
              <a:buSzPts val="2700"/>
              <a:buFont typeface="Rubik"/>
              <a:buNone/>
            </a:pPr>
            <a:r>
              <a:rPr b="0" i="0" lang="en-US" sz="2700" u="none" cap="none" strike="noStrike">
                <a:solidFill>
                  <a:srgbClr val="FFFFFF"/>
                </a:solidFill>
                <a:latin typeface="Rubik"/>
                <a:ea typeface="Rubik"/>
                <a:cs typeface="Rubik"/>
                <a:sym typeface="Rubik"/>
              </a:rPr>
              <a:t>2</a:t>
            </a:r>
            <a:endParaRPr b="0" i="0" sz="2700" u="none" cap="none" strike="noStrike">
              <a:solidFill>
                <a:schemeClr val="dk1"/>
              </a:solidFill>
              <a:latin typeface="Calibri"/>
              <a:ea typeface="Calibri"/>
              <a:cs typeface="Calibri"/>
              <a:sym typeface="Calibri"/>
            </a:endParaRPr>
          </a:p>
        </p:txBody>
      </p:sp>
      <p:sp>
        <p:nvSpPr>
          <p:cNvPr id="76" name="Google Shape;76;p4"/>
          <p:cNvSpPr/>
          <p:nvPr/>
        </p:nvSpPr>
        <p:spPr>
          <a:xfrm>
            <a:off x="3933825" y="6029325"/>
            <a:ext cx="9010800" cy="409500"/>
          </a:xfrm>
          <a:prstGeom prst="rect">
            <a:avLst/>
          </a:prstGeom>
          <a:noFill/>
          <a:ln>
            <a:noFill/>
          </a:ln>
        </p:spPr>
        <p:txBody>
          <a:bodyPr anchorCtr="0" anchor="t" bIns="0" lIns="0" spcFirstLastPara="1" rIns="0" wrap="square" tIns="0">
            <a:noAutofit/>
          </a:bodyPr>
          <a:lstStyle/>
          <a:p>
            <a:pPr indent="0" lvl="0" marL="0" marR="0" rtl="0" algn="l">
              <a:lnSpc>
                <a:spcPct val="119444"/>
              </a:lnSpc>
              <a:spcBef>
                <a:spcPts val="0"/>
              </a:spcBef>
              <a:spcAft>
                <a:spcPts val="0"/>
              </a:spcAft>
              <a:buClr>
                <a:schemeClr val="dk1"/>
              </a:buClr>
              <a:buSzPts val="1100"/>
              <a:buFont typeface="Arial"/>
              <a:buNone/>
            </a:pPr>
            <a:r>
              <a:rPr b="0" i="0" lang="en-US" sz="2700" u="none" cap="none" strike="noStrike">
                <a:solidFill>
                  <a:srgbClr val="FFFFFF"/>
                </a:solidFill>
                <a:latin typeface="Rubik"/>
                <a:ea typeface="Rubik"/>
                <a:cs typeface="Rubik"/>
                <a:sym typeface="Rubik"/>
              </a:rPr>
              <a:t>Día 4: Escalabilidad y Rendimiento</a:t>
            </a:r>
            <a:endParaRPr b="0" i="0" sz="2700" u="none" cap="none" strike="noStrike">
              <a:solidFill>
                <a:srgbClr val="FFFFFF"/>
              </a:solidFill>
              <a:latin typeface="Rubik"/>
              <a:ea typeface="Rubik"/>
              <a:cs typeface="Rubik"/>
              <a:sym typeface="Rubik"/>
            </a:endParaRPr>
          </a:p>
          <a:p>
            <a:pPr indent="0" lvl="0" marL="0" marR="0" rtl="0" algn="l">
              <a:lnSpc>
                <a:spcPct val="119444"/>
              </a:lnSpc>
              <a:spcBef>
                <a:spcPts val="0"/>
              </a:spcBef>
              <a:spcAft>
                <a:spcPts val="0"/>
              </a:spcAft>
              <a:buClr>
                <a:srgbClr val="FFFFFF"/>
              </a:buClr>
              <a:buSzPts val="2700"/>
              <a:buFont typeface="Rubik"/>
              <a:buNone/>
            </a:pPr>
            <a:r>
              <a:t/>
            </a:r>
            <a:endParaRPr b="0" i="0" sz="2700" u="none" cap="none" strike="noStrike">
              <a:solidFill>
                <a:srgbClr val="FFFFFF"/>
              </a:solidFill>
              <a:latin typeface="Rubik"/>
              <a:ea typeface="Rubik"/>
              <a:cs typeface="Rubik"/>
              <a:sym typeface="Rubik"/>
            </a:endParaRPr>
          </a:p>
        </p:txBody>
      </p:sp>
      <p:sp>
        <p:nvSpPr>
          <p:cNvPr id="77" name="Google Shape;77;p4"/>
          <p:cNvSpPr/>
          <p:nvPr/>
        </p:nvSpPr>
        <p:spPr>
          <a:xfrm>
            <a:off x="12944475" y="6029325"/>
            <a:ext cx="381000" cy="409575"/>
          </a:xfrm>
          <a:prstGeom prst="rect">
            <a:avLst/>
          </a:prstGeom>
          <a:noFill/>
          <a:ln>
            <a:noFill/>
          </a:ln>
        </p:spPr>
        <p:txBody>
          <a:bodyPr anchorCtr="0" anchor="t" bIns="0" lIns="0" spcFirstLastPara="1" rIns="0" wrap="square" tIns="0">
            <a:noAutofit/>
          </a:bodyPr>
          <a:lstStyle/>
          <a:p>
            <a:pPr indent="0" lvl="0" marL="0" marR="0" rtl="0" algn="r">
              <a:lnSpc>
                <a:spcPct val="119444"/>
              </a:lnSpc>
              <a:spcBef>
                <a:spcPts val="0"/>
              </a:spcBef>
              <a:spcAft>
                <a:spcPts val="0"/>
              </a:spcAft>
              <a:buClr>
                <a:srgbClr val="FFFFFF"/>
              </a:buClr>
              <a:buSzPts val="2700"/>
              <a:buFont typeface="Rubik"/>
              <a:buNone/>
            </a:pPr>
            <a:r>
              <a:rPr b="0" i="0" lang="en-US" sz="2700" u="none" cap="none" strike="noStrike">
                <a:solidFill>
                  <a:srgbClr val="FFFFFF"/>
                </a:solidFill>
                <a:latin typeface="Rubik"/>
                <a:ea typeface="Rubik"/>
                <a:cs typeface="Rubik"/>
                <a:sym typeface="Rubik"/>
              </a:rPr>
              <a:t>4</a:t>
            </a:r>
            <a:endParaRPr b="0" i="0" sz="2700" u="none" cap="none" strike="noStrike">
              <a:solidFill>
                <a:schemeClr val="dk1"/>
              </a:solidFill>
              <a:latin typeface="Calibri"/>
              <a:ea typeface="Calibri"/>
              <a:cs typeface="Calibri"/>
              <a:sym typeface="Calibri"/>
            </a:endParaRPr>
          </a:p>
        </p:txBody>
      </p:sp>
      <p:sp>
        <p:nvSpPr>
          <p:cNvPr id="78" name="Google Shape;78;p4"/>
          <p:cNvSpPr txBox="1"/>
          <p:nvPr/>
        </p:nvSpPr>
        <p:spPr>
          <a:xfrm>
            <a:off x="3733275" y="1352200"/>
            <a:ext cx="30000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0"/>
              </a:spcAft>
              <a:buClr>
                <a:srgbClr val="000000"/>
              </a:buClr>
              <a:buSzPts val="4800"/>
              <a:buFont typeface="Arial"/>
              <a:buNone/>
            </a:pPr>
            <a:r>
              <a:rPr b="0" i="0" lang="en-US" sz="5000" u="none" cap="none" strike="noStrike">
                <a:solidFill>
                  <a:schemeClr val="lt1"/>
                </a:solidFill>
                <a:latin typeface="Rubik Medium"/>
                <a:ea typeface="Rubik Medium"/>
                <a:cs typeface="Rubik Medium"/>
                <a:sym typeface="Rubik Medium"/>
              </a:rPr>
              <a:t>Temario:</a:t>
            </a:r>
            <a:endParaRPr b="0" i="0" sz="1600" u="none" cap="none" strike="noStrike">
              <a:solidFill>
                <a:srgbClr val="000000"/>
              </a:solidFill>
              <a:latin typeface="Arial"/>
              <a:ea typeface="Arial"/>
              <a:cs typeface="Arial"/>
              <a:sym typeface="Arial"/>
            </a:endParaRPr>
          </a:p>
        </p:txBody>
      </p:sp>
      <p:pic>
        <p:nvPicPr>
          <p:cNvPr id="79" name="Google Shape;79;p4"/>
          <p:cNvPicPr preferRelativeResize="0"/>
          <p:nvPr/>
        </p:nvPicPr>
        <p:blipFill rotWithShape="1">
          <a:blip r:embed="rId6">
            <a:alphaModFix/>
          </a:blip>
          <a:srcRect b="0" l="0" r="0" t="0"/>
          <a:stretch/>
        </p:blipFill>
        <p:spPr>
          <a:xfrm>
            <a:off x="11719129" y="8462017"/>
            <a:ext cx="2749346" cy="54610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5" name="Shape 595"/>
        <p:cNvGrpSpPr/>
        <p:nvPr/>
      </p:nvGrpSpPr>
      <p:grpSpPr>
        <a:xfrm>
          <a:off x="0" y="0"/>
          <a:ext cx="0" cy="0"/>
          <a:chOff x="0" y="0"/>
          <a:chExt cx="0" cy="0"/>
        </a:xfrm>
      </p:grpSpPr>
      <p:pic>
        <p:nvPicPr>
          <p:cNvPr descr="preencoded.png" id="596" name="Google Shape;596;g2533c5dba59_0_228"/>
          <p:cNvPicPr preferRelativeResize="0"/>
          <p:nvPr/>
        </p:nvPicPr>
        <p:blipFill rotWithShape="1">
          <a:blip r:embed="rId3">
            <a:alphaModFix/>
          </a:blip>
          <a:srcRect b="0" l="0" r="0" t="0"/>
          <a:stretch/>
        </p:blipFill>
        <p:spPr>
          <a:xfrm>
            <a:off x="0" y="0"/>
            <a:ext cx="15240001" cy="9524999"/>
          </a:xfrm>
          <a:prstGeom prst="rect">
            <a:avLst/>
          </a:prstGeom>
          <a:noFill/>
          <a:ln>
            <a:noFill/>
          </a:ln>
        </p:spPr>
      </p:pic>
      <p:pic>
        <p:nvPicPr>
          <p:cNvPr descr="preencoded.png" id="597" name="Google Shape;597;g2533c5dba59_0_228"/>
          <p:cNvPicPr preferRelativeResize="0"/>
          <p:nvPr/>
        </p:nvPicPr>
        <p:blipFill rotWithShape="1">
          <a:blip r:embed="rId4">
            <a:alphaModFix/>
          </a:blip>
          <a:srcRect b="0" l="0" r="0" t="0"/>
          <a:stretch/>
        </p:blipFill>
        <p:spPr>
          <a:xfrm>
            <a:off x="2119345" y="894476"/>
            <a:ext cx="13120656" cy="47625"/>
          </a:xfrm>
          <a:prstGeom prst="rect">
            <a:avLst/>
          </a:prstGeom>
          <a:noFill/>
          <a:ln>
            <a:noFill/>
          </a:ln>
        </p:spPr>
      </p:pic>
      <p:sp>
        <p:nvSpPr>
          <p:cNvPr id="598" name="Google Shape;598;g2533c5dba59_0_228"/>
          <p:cNvSpPr/>
          <p:nvPr/>
        </p:nvSpPr>
        <p:spPr>
          <a:xfrm>
            <a:off x="628650" y="670638"/>
            <a:ext cx="942900" cy="447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EEFC"/>
              </a:buClr>
              <a:buSzPts val="3000"/>
              <a:buFont typeface="Rubik"/>
              <a:buNone/>
            </a:pPr>
            <a:r>
              <a:rPr lang="en-US" sz="3000">
                <a:solidFill>
                  <a:srgbClr val="E3EEFC"/>
                </a:solidFill>
                <a:latin typeface="Rubik"/>
                <a:ea typeface="Rubik"/>
                <a:cs typeface="Rubik"/>
                <a:sym typeface="Rubik"/>
              </a:rPr>
              <a:t>2023</a:t>
            </a:r>
            <a:endParaRPr sz="3000">
              <a:solidFill>
                <a:schemeClr val="dk1"/>
              </a:solidFill>
              <a:latin typeface="Calibri"/>
              <a:ea typeface="Calibri"/>
              <a:cs typeface="Calibri"/>
              <a:sym typeface="Calibri"/>
            </a:endParaRPr>
          </a:p>
        </p:txBody>
      </p:sp>
      <p:sp>
        <p:nvSpPr>
          <p:cNvPr id="599" name="Google Shape;599;g2533c5dba59_0_228"/>
          <p:cNvSpPr/>
          <p:nvPr/>
        </p:nvSpPr>
        <p:spPr>
          <a:xfrm>
            <a:off x="5153025" y="3604859"/>
            <a:ext cx="5476800" cy="1543200"/>
          </a:xfrm>
          <a:prstGeom prst="rect">
            <a:avLst/>
          </a:prstGeom>
          <a:noFill/>
          <a:ln>
            <a:noFill/>
          </a:ln>
        </p:spPr>
        <p:txBody>
          <a:bodyPr anchorCtr="0" anchor="t" bIns="0" lIns="0" spcFirstLastPara="1" rIns="0" wrap="square" tIns="0">
            <a:noAutofit/>
          </a:bodyPr>
          <a:lstStyle/>
          <a:p>
            <a:pPr indent="0" lvl="0" marL="0" marR="0" rtl="0" algn="l">
              <a:lnSpc>
                <a:spcPct val="118675"/>
              </a:lnSpc>
              <a:spcBef>
                <a:spcPts val="0"/>
              </a:spcBef>
              <a:spcAft>
                <a:spcPts val="0"/>
              </a:spcAft>
              <a:buClr>
                <a:srgbClr val="FFFFFF"/>
              </a:buClr>
              <a:buSzPts val="10238"/>
              <a:buFont typeface="Rubik Light"/>
              <a:buNone/>
            </a:pPr>
            <a:r>
              <a:rPr lang="en-US" sz="10238">
                <a:solidFill>
                  <a:srgbClr val="FFFFFF"/>
                </a:solidFill>
                <a:latin typeface="Rubik Light"/>
                <a:ea typeface="Rubik Light"/>
                <a:cs typeface="Rubik Light"/>
                <a:sym typeface="Rubik Light"/>
              </a:rPr>
              <a:t>¡Gracias!</a:t>
            </a:r>
            <a:endParaRPr sz="10238">
              <a:solidFill>
                <a:schemeClr val="dk1"/>
              </a:solidFill>
              <a:latin typeface="Calibri"/>
              <a:ea typeface="Calibri"/>
              <a:cs typeface="Calibri"/>
              <a:sym typeface="Calibri"/>
            </a:endParaRPr>
          </a:p>
        </p:txBody>
      </p:sp>
      <p:pic>
        <p:nvPicPr>
          <p:cNvPr id="600" name="Google Shape;600;g2533c5dba59_0_228"/>
          <p:cNvPicPr preferRelativeResize="0"/>
          <p:nvPr/>
        </p:nvPicPr>
        <p:blipFill rotWithShape="1">
          <a:blip r:embed="rId5">
            <a:alphaModFix/>
          </a:blip>
          <a:srcRect b="0" l="0" r="0" t="0"/>
          <a:stretch/>
        </p:blipFill>
        <p:spPr>
          <a:xfrm>
            <a:off x="6229982" y="5397923"/>
            <a:ext cx="2780036" cy="5521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 name="Shape 84"/>
        <p:cNvGrpSpPr/>
        <p:nvPr/>
      </p:nvGrpSpPr>
      <p:grpSpPr>
        <a:xfrm>
          <a:off x="0" y="0"/>
          <a:ext cx="0" cy="0"/>
          <a:chOff x="0" y="0"/>
          <a:chExt cx="0" cy="0"/>
        </a:xfrm>
      </p:grpSpPr>
      <p:pic>
        <p:nvPicPr>
          <p:cNvPr descr="preencoded.png" id="85" name="Google Shape;85;p6"/>
          <p:cNvPicPr preferRelativeResize="0"/>
          <p:nvPr/>
        </p:nvPicPr>
        <p:blipFill rotWithShape="1">
          <a:blip r:embed="rId3">
            <a:alphaModFix/>
          </a:blip>
          <a:srcRect b="0" l="0" r="0" t="0"/>
          <a:stretch/>
        </p:blipFill>
        <p:spPr>
          <a:xfrm>
            <a:off x="6051211" y="0"/>
            <a:ext cx="9188788" cy="9525000"/>
          </a:xfrm>
          <a:prstGeom prst="rect">
            <a:avLst/>
          </a:prstGeom>
          <a:noFill/>
          <a:ln>
            <a:noFill/>
          </a:ln>
        </p:spPr>
      </p:pic>
      <p:pic>
        <p:nvPicPr>
          <p:cNvPr descr="preencoded.png" id="86" name="Google Shape;86;p6"/>
          <p:cNvPicPr preferRelativeResize="0"/>
          <p:nvPr/>
        </p:nvPicPr>
        <p:blipFill rotWithShape="1">
          <a:blip r:embed="rId4">
            <a:alphaModFix/>
          </a:blip>
          <a:srcRect b="0" l="0" r="0" t="0"/>
          <a:stretch/>
        </p:blipFill>
        <p:spPr>
          <a:xfrm>
            <a:off x="0" y="0"/>
            <a:ext cx="6051211" cy="9525000"/>
          </a:xfrm>
          <a:prstGeom prst="rect">
            <a:avLst/>
          </a:prstGeom>
          <a:noFill/>
          <a:ln>
            <a:noFill/>
          </a:ln>
        </p:spPr>
      </p:pic>
      <p:sp>
        <p:nvSpPr>
          <p:cNvPr id="87" name="Google Shape;87;p6"/>
          <p:cNvSpPr/>
          <p:nvPr/>
        </p:nvSpPr>
        <p:spPr>
          <a:xfrm>
            <a:off x="123450" y="1762875"/>
            <a:ext cx="5796300" cy="1086000"/>
          </a:xfrm>
          <a:prstGeom prst="rect">
            <a:avLst/>
          </a:prstGeom>
          <a:noFill/>
          <a:ln>
            <a:noFill/>
          </a:ln>
        </p:spPr>
        <p:txBody>
          <a:bodyPr anchorCtr="0" anchor="t" bIns="0" lIns="0" spcFirstLastPara="1" rIns="0" wrap="square" tIns="0">
            <a:noAutofit/>
          </a:bodyPr>
          <a:lstStyle/>
          <a:p>
            <a:pPr indent="0" lvl="0" marL="0" marR="0" rtl="0" algn="ctr">
              <a:lnSpc>
                <a:spcPct val="118750"/>
              </a:lnSpc>
              <a:spcBef>
                <a:spcPts val="0"/>
              </a:spcBef>
              <a:spcAft>
                <a:spcPts val="0"/>
              </a:spcAft>
              <a:buClr>
                <a:srgbClr val="E3EEFC"/>
              </a:buClr>
              <a:buSzPts val="7200"/>
              <a:buFont typeface="Rubik"/>
              <a:buNone/>
            </a:pPr>
            <a:r>
              <a:rPr b="0" i="0" lang="en-US" sz="7200" u="none" cap="none" strike="noStrike">
                <a:solidFill>
                  <a:srgbClr val="E3EEFC"/>
                </a:solidFill>
                <a:latin typeface="Rubik"/>
                <a:ea typeface="Rubik"/>
                <a:cs typeface="Rubik"/>
                <a:sym typeface="Rubik"/>
              </a:rPr>
              <a:t>Día 1: </a:t>
            </a:r>
            <a:r>
              <a:rPr b="0" i="0" lang="en-US" sz="6300" u="none" cap="none" strike="noStrike">
                <a:solidFill>
                  <a:srgbClr val="E3EEFC"/>
                </a:solidFill>
                <a:latin typeface="Rubik"/>
                <a:ea typeface="Rubik"/>
                <a:cs typeface="Rubik"/>
                <a:sym typeface="Rubik"/>
              </a:rPr>
              <a:t>Introducción </a:t>
            </a:r>
            <a:br>
              <a:rPr b="0" i="0" lang="en-US" sz="6300" u="none" cap="none" strike="noStrike">
                <a:solidFill>
                  <a:srgbClr val="E3EEFC"/>
                </a:solidFill>
                <a:latin typeface="Rubik"/>
                <a:ea typeface="Rubik"/>
                <a:cs typeface="Rubik"/>
                <a:sym typeface="Rubik"/>
              </a:rPr>
            </a:br>
            <a:r>
              <a:rPr b="0" i="0" lang="en-US" sz="6300" u="none" cap="none" strike="noStrike">
                <a:solidFill>
                  <a:srgbClr val="E3EEFC"/>
                </a:solidFill>
                <a:latin typeface="Rubik"/>
                <a:ea typeface="Rubik"/>
                <a:cs typeface="Rubik"/>
                <a:sym typeface="Rubik"/>
              </a:rPr>
              <a:t>a la Arquitectura de Sistemas.</a:t>
            </a:r>
            <a:endParaRPr b="0" i="0" sz="6300" u="none" cap="none" strike="noStrike">
              <a:solidFill>
                <a:schemeClr val="dk1"/>
              </a:solidFill>
              <a:latin typeface="Calibri"/>
              <a:ea typeface="Calibri"/>
              <a:cs typeface="Calibri"/>
              <a:sym typeface="Calibri"/>
            </a:endParaRPr>
          </a:p>
        </p:txBody>
      </p:sp>
      <p:pic>
        <p:nvPicPr>
          <p:cNvPr descr="preencoded.png" id="88" name="Google Shape;88;p6"/>
          <p:cNvPicPr preferRelativeResize="0"/>
          <p:nvPr/>
        </p:nvPicPr>
        <p:blipFill rotWithShape="1">
          <a:blip r:embed="rId5">
            <a:alphaModFix/>
          </a:blip>
          <a:srcRect b="0" l="0" r="0" t="0"/>
          <a:stretch/>
        </p:blipFill>
        <p:spPr>
          <a:xfrm>
            <a:off x="10584450" y="5948625"/>
            <a:ext cx="4545276" cy="3455349"/>
          </a:xfrm>
          <a:prstGeom prst="rect">
            <a:avLst/>
          </a:prstGeom>
          <a:noFill/>
          <a:ln>
            <a:noFill/>
          </a:ln>
        </p:spPr>
      </p:pic>
      <p:sp>
        <p:nvSpPr>
          <p:cNvPr id="89" name="Google Shape;89;p6"/>
          <p:cNvSpPr/>
          <p:nvPr/>
        </p:nvSpPr>
        <p:spPr>
          <a:xfrm>
            <a:off x="10660650" y="5948637"/>
            <a:ext cx="2425800" cy="5229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FFFFF"/>
              </a:buClr>
              <a:buSzPts val="2700"/>
              <a:buFont typeface="Rubik Medium"/>
              <a:buNone/>
            </a:pPr>
            <a:r>
              <a:rPr b="1" lang="en-US" sz="2700">
                <a:solidFill>
                  <a:srgbClr val="FFFFFF"/>
                </a:solidFill>
                <a:latin typeface="Rubik Medium"/>
                <a:ea typeface="Rubik Medium"/>
                <a:cs typeface="Rubik Medium"/>
                <a:sym typeface="Rubik Medium"/>
              </a:rPr>
              <a:t>Objetivos:</a:t>
            </a:r>
            <a:endParaRPr b="1" i="0" sz="2700" u="none" cap="none" strike="noStrike">
              <a:solidFill>
                <a:schemeClr val="dk1"/>
              </a:solidFill>
              <a:latin typeface="Calibri"/>
              <a:ea typeface="Calibri"/>
              <a:cs typeface="Calibri"/>
              <a:sym typeface="Calibri"/>
            </a:endParaRPr>
          </a:p>
        </p:txBody>
      </p:sp>
      <p:sp>
        <p:nvSpPr>
          <p:cNvPr id="90" name="Google Shape;90;p6"/>
          <p:cNvSpPr/>
          <p:nvPr/>
        </p:nvSpPr>
        <p:spPr>
          <a:xfrm>
            <a:off x="10722500" y="6454050"/>
            <a:ext cx="4324200" cy="28599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lt1"/>
              </a:buClr>
              <a:buSzPts val="2400"/>
              <a:buFont typeface="Rubik"/>
              <a:buNone/>
            </a:pPr>
            <a:r>
              <a:rPr lang="en-US" sz="1800">
                <a:solidFill>
                  <a:schemeClr val="lt1"/>
                </a:solidFill>
                <a:latin typeface="Rubik"/>
                <a:ea typeface="Rubik"/>
                <a:cs typeface="Rubik"/>
                <a:sym typeface="Rubik"/>
              </a:rPr>
              <a:t>Crear</a:t>
            </a:r>
            <a:r>
              <a:rPr lang="en-US" sz="1800">
                <a:solidFill>
                  <a:schemeClr val="lt1"/>
                </a:solidFill>
                <a:latin typeface="Rubik"/>
                <a:ea typeface="Rubik"/>
                <a:cs typeface="Rubik"/>
                <a:sym typeface="Rubik"/>
              </a:rPr>
              <a:t> nuestro primer diseño y modelado de sistemas en base un caso de uso para lograr desarrollar las Katas de arquitectura, adoptando el formato </a:t>
            </a:r>
            <a:r>
              <a:rPr b="1" lang="en-US" sz="1800">
                <a:solidFill>
                  <a:schemeClr val="lt1"/>
                </a:solidFill>
                <a:latin typeface="Rubik"/>
                <a:ea typeface="Rubik"/>
                <a:cs typeface="Rubik"/>
                <a:sym typeface="Rubik"/>
              </a:rPr>
              <a:t>bootcamp </a:t>
            </a:r>
            <a:r>
              <a:rPr lang="en-US" sz="1800">
                <a:solidFill>
                  <a:schemeClr val="lt1"/>
                </a:solidFill>
                <a:latin typeface="Rubik"/>
                <a:ea typeface="Rubik"/>
                <a:cs typeface="Rubik"/>
                <a:sym typeface="Rubik"/>
              </a:rPr>
              <a:t>que implica </a:t>
            </a:r>
            <a:r>
              <a:rPr b="1" i="1" lang="en-US" sz="1800" u="sng">
                <a:solidFill>
                  <a:schemeClr val="lt1"/>
                </a:solidFill>
                <a:latin typeface="Rubik"/>
                <a:ea typeface="Rubik"/>
                <a:cs typeface="Rubik"/>
                <a:sym typeface="Rubik"/>
              </a:rPr>
              <a:t>interacciones constantes en tiempo real con los participantes.</a:t>
            </a:r>
            <a:endParaRPr b="1" i="1" sz="1200" u="sng"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1FF"/>
        </a:solidFill>
      </p:bgPr>
    </p:bg>
    <p:spTree>
      <p:nvGrpSpPr>
        <p:cNvPr id="95" name="Shape 95"/>
        <p:cNvGrpSpPr/>
        <p:nvPr/>
      </p:nvGrpSpPr>
      <p:grpSpPr>
        <a:xfrm>
          <a:off x="0" y="0"/>
          <a:ext cx="0" cy="0"/>
          <a:chOff x="0" y="0"/>
          <a:chExt cx="0" cy="0"/>
        </a:xfrm>
      </p:grpSpPr>
      <p:pic>
        <p:nvPicPr>
          <p:cNvPr descr="preencoded.png" id="96" name="Google Shape;96;g2525281d56f_0_3"/>
          <p:cNvPicPr preferRelativeResize="0"/>
          <p:nvPr/>
        </p:nvPicPr>
        <p:blipFill rotWithShape="1">
          <a:blip r:embed="rId3">
            <a:alphaModFix/>
          </a:blip>
          <a:srcRect b="0" l="0" r="0" t="0"/>
          <a:stretch/>
        </p:blipFill>
        <p:spPr>
          <a:xfrm>
            <a:off x="0" y="0"/>
            <a:ext cx="15240001" cy="9524999"/>
          </a:xfrm>
          <a:prstGeom prst="rect">
            <a:avLst/>
          </a:prstGeom>
          <a:noFill/>
          <a:ln>
            <a:noFill/>
          </a:ln>
        </p:spPr>
      </p:pic>
      <p:pic>
        <p:nvPicPr>
          <p:cNvPr descr="preencoded.png" id="97" name="Google Shape;97;g2525281d56f_0_3"/>
          <p:cNvPicPr preferRelativeResize="0"/>
          <p:nvPr/>
        </p:nvPicPr>
        <p:blipFill rotWithShape="1">
          <a:blip r:embed="rId4">
            <a:alphaModFix/>
          </a:blip>
          <a:srcRect b="0" l="0" r="0" t="0"/>
          <a:stretch/>
        </p:blipFill>
        <p:spPr>
          <a:xfrm>
            <a:off x="0" y="0"/>
            <a:ext cx="15240000" cy="9524999"/>
          </a:xfrm>
          <a:prstGeom prst="rect">
            <a:avLst/>
          </a:prstGeom>
          <a:noFill/>
          <a:ln>
            <a:noFill/>
          </a:ln>
        </p:spPr>
      </p:pic>
      <p:pic>
        <p:nvPicPr>
          <p:cNvPr descr="preencoded.png" id="98" name="Google Shape;98;g2525281d56f_0_3"/>
          <p:cNvPicPr preferRelativeResize="0"/>
          <p:nvPr/>
        </p:nvPicPr>
        <p:blipFill rotWithShape="1">
          <a:blip r:embed="rId5">
            <a:alphaModFix/>
          </a:blip>
          <a:srcRect b="0" l="0" r="0" t="0"/>
          <a:stretch/>
        </p:blipFill>
        <p:spPr>
          <a:xfrm>
            <a:off x="617387" y="547688"/>
            <a:ext cx="14010544" cy="17813"/>
          </a:xfrm>
          <a:prstGeom prst="rect">
            <a:avLst/>
          </a:prstGeom>
          <a:noFill/>
          <a:ln>
            <a:noFill/>
          </a:ln>
        </p:spPr>
      </p:pic>
      <p:sp>
        <p:nvSpPr>
          <p:cNvPr id="99" name="Google Shape;99;g2525281d56f_0_3"/>
          <p:cNvSpPr/>
          <p:nvPr/>
        </p:nvSpPr>
        <p:spPr>
          <a:xfrm>
            <a:off x="12925425" y="612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FFFFFF"/>
              </a:buClr>
              <a:buSzPts val="1800"/>
              <a:buFont typeface="Rubik"/>
              <a:buNone/>
            </a:pPr>
            <a:r>
              <a:rPr b="0" i="0" lang="en-US" sz="1800" u="none" cap="none" strike="noStrike">
                <a:solidFill>
                  <a:srgbClr val="FFFFFF"/>
                </a:solidFill>
                <a:latin typeface="Rubik"/>
                <a:ea typeface="Rubik"/>
                <a:cs typeface="Rubik"/>
                <a:sym typeface="Rubik"/>
              </a:rPr>
              <a:t>Sermaluc</a:t>
            </a:r>
            <a:endParaRPr b="0" i="0" sz="1800" u="none" cap="none" strike="noStrike">
              <a:solidFill>
                <a:schemeClr val="dk1"/>
              </a:solidFill>
              <a:latin typeface="Calibri"/>
              <a:ea typeface="Calibri"/>
              <a:cs typeface="Calibri"/>
              <a:sym typeface="Calibri"/>
            </a:endParaRPr>
          </a:p>
        </p:txBody>
      </p:sp>
      <p:pic>
        <p:nvPicPr>
          <p:cNvPr id="100" name="Google Shape;100;g2525281d56f_0_3"/>
          <p:cNvPicPr preferRelativeResize="0"/>
          <p:nvPr/>
        </p:nvPicPr>
        <p:blipFill rotWithShape="1">
          <a:blip r:embed="rId6">
            <a:alphaModFix/>
          </a:blip>
          <a:srcRect b="0" l="0" r="0" t="0"/>
          <a:stretch/>
        </p:blipFill>
        <p:spPr>
          <a:xfrm>
            <a:off x="4703328" y="38100"/>
            <a:ext cx="8881334" cy="9448801"/>
          </a:xfrm>
          <a:prstGeom prst="rect">
            <a:avLst/>
          </a:prstGeom>
          <a:noFill/>
          <a:ln>
            <a:noFill/>
          </a:ln>
        </p:spPr>
      </p:pic>
      <p:sp>
        <p:nvSpPr>
          <p:cNvPr id="101" name="Google Shape;101;g2525281d56f_0_3"/>
          <p:cNvSpPr txBox="1"/>
          <p:nvPr/>
        </p:nvSpPr>
        <p:spPr>
          <a:xfrm>
            <a:off x="5929250" y="190975"/>
            <a:ext cx="79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g2525281d56f_0_3"/>
          <p:cNvSpPr/>
          <p:nvPr/>
        </p:nvSpPr>
        <p:spPr>
          <a:xfrm>
            <a:off x="9088188" y="114775"/>
            <a:ext cx="4518000" cy="14670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71FF"/>
              </a:buClr>
              <a:buSzPts val="4800"/>
              <a:buFont typeface="Rubik SemiBold"/>
              <a:buNone/>
            </a:pPr>
            <a:r>
              <a:rPr b="1" i="0" lang="en-US" sz="2700" u="none" cap="none" strike="noStrike">
                <a:solidFill>
                  <a:srgbClr val="0071FF"/>
                </a:solidFill>
                <a:latin typeface="Rubik SemiBold"/>
                <a:ea typeface="Rubik SemiBold"/>
                <a:cs typeface="Rubik SemiBold"/>
                <a:sym typeface="Rubik SemiBold"/>
              </a:rPr>
              <a:t>Arquitectura referencial guía para el diseño de </a:t>
            </a:r>
            <a:r>
              <a:rPr b="1" i="1" lang="en-US" sz="2700" u="none" cap="none" strike="noStrike">
                <a:solidFill>
                  <a:srgbClr val="0071FF"/>
                </a:solidFill>
                <a:latin typeface="Rubik SemiBold"/>
                <a:ea typeface="Rubik SemiBold"/>
                <a:cs typeface="Rubik SemiBold"/>
                <a:sym typeface="Rubik SemiBold"/>
              </a:rPr>
              <a:t>sistemas</a:t>
            </a:r>
            <a:r>
              <a:rPr b="1" i="0" lang="en-US" sz="2700" u="none" cap="none" strike="noStrike">
                <a:solidFill>
                  <a:srgbClr val="0071FF"/>
                </a:solidFill>
                <a:latin typeface="Rubik SemiBold"/>
                <a:ea typeface="Rubik SemiBold"/>
                <a:cs typeface="Rubik SemiBold"/>
                <a:sym typeface="Rubik SemiBold"/>
              </a:rPr>
              <a:t>.</a:t>
            </a:r>
            <a:endParaRPr b="1" i="0" sz="2700" u="none" cap="none" strike="noStrike">
              <a:solidFill>
                <a:srgbClr val="0071FF"/>
              </a:solidFill>
              <a:latin typeface="Calibri"/>
              <a:ea typeface="Calibri"/>
              <a:cs typeface="Calibri"/>
              <a:sym typeface="Calibri"/>
            </a:endParaRPr>
          </a:p>
        </p:txBody>
      </p:sp>
      <p:pic>
        <p:nvPicPr>
          <p:cNvPr descr="preencoded.png" id="103" name="Google Shape;103;g2525281d56f_0_3"/>
          <p:cNvPicPr preferRelativeResize="0"/>
          <p:nvPr/>
        </p:nvPicPr>
        <p:blipFill rotWithShape="1">
          <a:blip r:embed="rId7">
            <a:alphaModFix/>
          </a:blip>
          <a:srcRect b="0" l="0" r="0" t="0"/>
          <a:stretch/>
        </p:blipFill>
        <p:spPr>
          <a:xfrm>
            <a:off x="151675" y="6960100"/>
            <a:ext cx="4140800" cy="2346349"/>
          </a:xfrm>
          <a:prstGeom prst="rect">
            <a:avLst/>
          </a:prstGeom>
          <a:noFill/>
          <a:ln>
            <a:noFill/>
          </a:ln>
        </p:spPr>
      </p:pic>
      <p:sp>
        <p:nvSpPr>
          <p:cNvPr id="104" name="Google Shape;104;g2525281d56f_0_3"/>
          <p:cNvSpPr/>
          <p:nvPr/>
        </p:nvSpPr>
        <p:spPr>
          <a:xfrm>
            <a:off x="350075" y="7034775"/>
            <a:ext cx="3942300" cy="1984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FFFFFF"/>
              </a:buClr>
              <a:buSzPts val="2400"/>
              <a:buFont typeface="Rubik"/>
              <a:buNone/>
            </a:pPr>
            <a:r>
              <a:rPr b="1" i="1" lang="en-US" sz="1700">
                <a:solidFill>
                  <a:srgbClr val="FFFFFF"/>
                </a:solidFill>
                <a:latin typeface="Rubik"/>
                <a:ea typeface="Rubik"/>
                <a:cs typeface="Rubik"/>
                <a:sym typeface="Rubik"/>
              </a:rPr>
              <a:t> </a:t>
            </a:r>
            <a:r>
              <a:rPr b="1" i="1" lang="en-US" sz="1700">
                <a:solidFill>
                  <a:srgbClr val="FFFFFF"/>
                </a:solidFill>
                <a:latin typeface="Rubik"/>
                <a:ea typeface="Rubik"/>
                <a:cs typeface="Rubik"/>
                <a:sym typeface="Rubik"/>
              </a:rPr>
              <a:t>Término</a:t>
            </a:r>
            <a:r>
              <a:rPr b="1" i="1" lang="en-US" sz="1700">
                <a:solidFill>
                  <a:srgbClr val="FFFFFF"/>
                </a:solidFill>
                <a:latin typeface="Rubik"/>
                <a:ea typeface="Rubik"/>
                <a:cs typeface="Rubik"/>
                <a:sym typeface="Rubik"/>
              </a:rPr>
              <a:t> originalmente proveniente de las artes marciales, son ejercicios repetitivos y estructurados que permiten desarrollar técnicas y patrones específicos.</a:t>
            </a:r>
            <a:endParaRPr b="1" i="1" sz="1700">
              <a:solidFill>
                <a:srgbClr val="000000"/>
              </a:solidFill>
              <a:latin typeface="Calibri"/>
              <a:ea typeface="Calibri"/>
              <a:cs typeface="Calibri"/>
              <a:sym typeface="Calibri"/>
            </a:endParaRPr>
          </a:p>
        </p:txBody>
      </p:sp>
      <p:sp>
        <p:nvSpPr>
          <p:cNvPr id="105" name="Google Shape;105;g2525281d56f_0_3"/>
          <p:cNvSpPr/>
          <p:nvPr/>
        </p:nvSpPr>
        <p:spPr>
          <a:xfrm>
            <a:off x="151675" y="6316975"/>
            <a:ext cx="4290000" cy="5367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16DB94"/>
              </a:buClr>
              <a:buSzPts val="3000"/>
              <a:buFont typeface="Rubik SemiBold"/>
              <a:buNone/>
            </a:pPr>
            <a:r>
              <a:rPr lang="en-US" sz="3000">
                <a:solidFill>
                  <a:schemeClr val="lt1"/>
                </a:solidFill>
                <a:latin typeface="Rubik SemiBold"/>
                <a:ea typeface="Rubik SemiBold"/>
                <a:cs typeface="Rubik SemiBold"/>
                <a:sym typeface="Rubik SemiBold"/>
              </a:rPr>
              <a:t>Katas de Arquitectura</a:t>
            </a:r>
            <a:endParaRPr sz="3000">
              <a:solidFill>
                <a:schemeClr val="lt1"/>
              </a:solidFill>
              <a:latin typeface="Calibri"/>
              <a:ea typeface="Calibri"/>
              <a:cs typeface="Calibri"/>
              <a:sym typeface="Calibri"/>
            </a:endParaRPr>
          </a:p>
        </p:txBody>
      </p:sp>
      <p:sp>
        <p:nvSpPr>
          <p:cNvPr id="106" name="Google Shape;106;g2525281d56f_0_3"/>
          <p:cNvSpPr/>
          <p:nvPr/>
        </p:nvSpPr>
        <p:spPr>
          <a:xfrm>
            <a:off x="350075" y="811575"/>
            <a:ext cx="4290000" cy="5367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16DB94"/>
              </a:buClr>
              <a:buSzPts val="3000"/>
              <a:buFont typeface="Rubik SemiBold"/>
              <a:buNone/>
            </a:pPr>
            <a:r>
              <a:rPr lang="en-US" sz="4400">
                <a:solidFill>
                  <a:schemeClr val="lt1"/>
                </a:solidFill>
                <a:latin typeface="Rubik SemiBold"/>
                <a:ea typeface="Rubik SemiBold"/>
                <a:cs typeface="Rubik SemiBold"/>
                <a:sym typeface="Rubik SemiBold"/>
              </a:rPr>
              <a:t>Casuistica, Plataforma de Streaming:</a:t>
            </a:r>
            <a:endParaRPr sz="4400">
              <a:solidFill>
                <a:schemeClr val="lt1"/>
              </a:solidFill>
              <a:latin typeface="Calibri"/>
              <a:ea typeface="Calibri"/>
              <a:cs typeface="Calibri"/>
              <a:sym typeface="Calibri"/>
            </a:endParaRPr>
          </a:p>
        </p:txBody>
      </p:sp>
      <p:pic>
        <p:nvPicPr>
          <p:cNvPr descr="preencoded.png" id="107" name="Google Shape;107;g2525281d56f_0_3"/>
          <p:cNvPicPr preferRelativeResize="0"/>
          <p:nvPr/>
        </p:nvPicPr>
        <p:blipFill rotWithShape="1">
          <a:blip r:embed="rId8">
            <a:alphaModFix/>
          </a:blip>
          <a:srcRect b="0" l="0" r="0" t="0"/>
          <a:stretch/>
        </p:blipFill>
        <p:spPr>
          <a:xfrm>
            <a:off x="4278644" y="8088668"/>
            <a:ext cx="924981" cy="930307"/>
          </a:xfrm>
          <a:prstGeom prst="rect">
            <a:avLst/>
          </a:prstGeom>
          <a:noFill/>
          <a:ln>
            <a:noFill/>
          </a:ln>
        </p:spPr>
      </p:pic>
      <p:pic>
        <p:nvPicPr>
          <p:cNvPr descr="preencoded.png" id="108" name="Google Shape;108;g2525281d56f_0_3"/>
          <p:cNvPicPr preferRelativeResize="0"/>
          <p:nvPr/>
        </p:nvPicPr>
        <p:blipFill rotWithShape="1">
          <a:blip r:embed="rId9">
            <a:alphaModFix/>
          </a:blip>
          <a:srcRect b="0" l="0" r="0" t="0"/>
          <a:stretch/>
        </p:blipFill>
        <p:spPr>
          <a:xfrm>
            <a:off x="3596125" y="7317575"/>
            <a:ext cx="1427519" cy="1439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1FF"/>
        </a:solidFill>
      </p:bgPr>
    </p:bg>
    <p:spTree>
      <p:nvGrpSpPr>
        <p:cNvPr id="113" name="Shape 113"/>
        <p:cNvGrpSpPr/>
        <p:nvPr/>
      </p:nvGrpSpPr>
      <p:grpSpPr>
        <a:xfrm>
          <a:off x="0" y="0"/>
          <a:ext cx="0" cy="0"/>
          <a:chOff x="0" y="0"/>
          <a:chExt cx="0" cy="0"/>
        </a:xfrm>
      </p:grpSpPr>
      <p:pic>
        <p:nvPicPr>
          <p:cNvPr descr="preencoded.png" id="114" name="Google Shape;114;g252fee30d78_0_0"/>
          <p:cNvPicPr preferRelativeResize="0"/>
          <p:nvPr/>
        </p:nvPicPr>
        <p:blipFill rotWithShape="1">
          <a:blip r:embed="rId3">
            <a:alphaModFix/>
          </a:blip>
          <a:srcRect b="0" l="0" r="0" t="0"/>
          <a:stretch/>
        </p:blipFill>
        <p:spPr>
          <a:xfrm>
            <a:off x="13414153" y="432249"/>
            <a:ext cx="1076318" cy="1076319"/>
          </a:xfrm>
          <a:prstGeom prst="rect">
            <a:avLst/>
          </a:prstGeom>
          <a:noFill/>
          <a:ln>
            <a:noFill/>
          </a:ln>
        </p:spPr>
      </p:pic>
      <p:pic>
        <p:nvPicPr>
          <p:cNvPr descr="preencoded.png" id="115" name="Google Shape;115;g252fee30d78_0_0"/>
          <p:cNvPicPr preferRelativeResize="0"/>
          <p:nvPr/>
        </p:nvPicPr>
        <p:blipFill rotWithShape="1">
          <a:blip r:embed="rId4">
            <a:alphaModFix/>
          </a:blip>
          <a:srcRect b="0" l="0" r="0" t="0"/>
          <a:stretch/>
        </p:blipFill>
        <p:spPr>
          <a:xfrm>
            <a:off x="0" y="0"/>
            <a:ext cx="2667000" cy="9525000"/>
          </a:xfrm>
          <a:prstGeom prst="rect">
            <a:avLst/>
          </a:prstGeom>
          <a:noFill/>
          <a:ln>
            <a:noFill/>
          </a:ln>
        </p:spPr>
      </p:pic>
      <p:sp>
        <p:nvSpPr>
          <p:cNvPr id="116" name="Google Shape;116;g252fee30d78_0_0"/>
          <p:cNvSpPr txBox="1"/>
          <p:nvPr/>
        </p:nvSpPr>
        <p:spPr>
          <a:xfrm>
            <a:off x="3444050" y="595725"/>
            <a:ext cx="30000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0"/>
              </a:spcAft>
              <a:buClr>
                <a:schemeClr val="dk1"/>
              </a:buClr>
              <a:buSzPts val="1100"/>
              <a:buFont typeface="Arial"/>
              <a:buNone/>
            </a:pPr>
            <a:r>
              <a:rPr lang="en-US" sz="4800">
                <a:solidFill>
                  <a:schemeClr val="lt1"/>
                </a:solidFill>
                <a:latin typeface="Rubik Medium"/>
                <a:ea typeface="Rubik Medium"/>
                <a:cs typeface="Rubik Medium"/>
                <a:sym typeface="Rubik Medium"/>
              </a:rPr>
              <a:t>Clase 1:</a:t>
            </a:r>
            <a:endParaRPr sz="4800">
              <a:solidFill>
                <a:schemeClr val="lt1"/>
              </a:solidFill>
              <a:latin typeface="Rubik Medium"/>
              <a:ea typeface="Rubik Medium"/>
              <a:cs typeface="Rubik Medium"/>
              <a:sym typeface="Rubik Medium"/>
            </a:endParaRPr>
          </a:p>
        </p:txBody>
      </p:sp>
      <p:pic>
        <p:nvPicPr>
          <p:cNvPr id="117" name="Google Shape;117;g252fee30d78_0_0"/>
          <p:cNvPicPr preferRelativeResize="0"/>
          <p:nvPr/>
        </p:nvPicPr>
        <p:blipFill rotWithShape="1">
          <a:blip r:embed="rId5">
            <a:alphaModFix/>
          </a:blip>
          <a:srcRect b="0" l="0" r="0" t="0"/>
          <a:stretch/>
        </p:blipFill>
        <p:spPr>
          <a:xfrm>
            <a:off x="11719129" y="8462017"/>
            <a:ext cx="2749346" cy="546103"/>
          </a:xfrm>
          <a:prstGeom prst="rect">
            <a:avLst/>
          </a:prstGeom>
          <a:noFill/>
          <a:ln>
            <a:noFill/>
          </a:ln>
        </p:spPr>
      </p:pic>
      <p:sp>
        <p:nvSpPr>
          <p:cNvPr id="118" name="Google Shape;118;g252fee30d78_0_0"/>
          <p:cNvSpPr/>
          <p:nvPr/>
        </p:nvSpPr>
        <p:spPr>
          <a:xfrm>
            <a:off x="3758225" y="1597700"/>
            <a:ext cx="10080600" cy="5851800"/>
          </a:xfrm>
          <a:prstGeom prst="rect">
            <a:avLst/>
          </a:prstGeom>
          <a:noFill/>
          <a:ln>
            <a:noFill/>
          </a:ln>
        </p:spPr>
        <p:txBody>
          <a:bodyPr anchorCtr="0" anchor="t" bIns="0" lIns="0" spcFirstLastPara="1" rIns="0" wrap="square" tIns="0">
            <a:noAutofit/>
          </a:bodyPr>
          <a:lstStyle/>
          <a:p>
            <a:pPr indent="0" lvl="0" marL="457200" rtl="0" algn="l">
              <a:lnSpc>
                <a:spcPct val="150000"/>
              </a:lnSpc>
              <a:spcBef>
                <a:spcPts val="0"/>
              </a:spcBef>
              <a:spcAft>
                <a:spcPts val="0"/>
              </a:spcAft>
              <a:buNone/>
            </a:pPr>
            <a:r>
              <a:rPr b="1" lang="en-US" sz="3000">
                <a:solidFill>
                  <a:schemeClr val="lt1"/>
                </a:solidFill>
                <a:latin typeface="Rubik"/>
                <a:ea typeface="Rubik"/>
                <a:cs typeface="Rubik"/>
                <a:sym typeface="Rubik"/>
              </a:rPr>
              <a:t>Sesión </a:t>
            </a:r>
            <a:r>
              <a:rPr b="1" lang="en-US" sz="3000">
                <a:solidFill>
                  <a:schemeClr val="lt1"/>
                </a:solidFill>
                <a:latin typeface="Rubik"/>
                <a:ea typeface="Rubik"/>
                <a:cs typeface="Rubik"/>
                <a:sym typeface="Rubik"/>
              </a:rPr>
              <a:t>1</a:t>
            </a:r>
            <a:endParaRPr b="1" sz="3000">
              <a:solidFill>
                <a:schemeClr val="lt1"/>
              </a:solidFill>
              <a:latin typeface="Rubik"/>
              <a:ea typeface="Rubik"/>
              <a:cs typeface="Rubik"/>
              <a:sym typeface="Rubik"/>
            </a:endParaRPr>
          </a:p>
          <a:p>
            <a:pPr indent="-381000" lvl="0" marL="457200" marR="0" rtl="0" algn="l">
              <a:lnSpc>
                <a:spcPct val="150000"/>
              </a:lnSpc>
              <a:spcBef>
                <a:spcPts val="0"/>
              </a:spcBef>
              <a:spcAft>
                <a:spcPts val="0"/>
              </a:spcAft>
              <a:buClr>
                <a:schemeClr val="lt1"/>
              </a:buClr>
              <a:buSzPts val="2400"/>
              <a:buFont typeface="Rubik"/>
              <a:buChar char="➔"/>
            </a:pPr>
            <a:r>
              <a:rPr lang="en-US" sz="2400">
                <a:solidFill>
                  <a:schemeClr val="lt1"/>
                </a:solidFill>
                <a:latin typeface="Rubik"/>
                <a:ea typeface="Rubik"/>
                <a:cs typeface="Rubik"/>
                <a:sym typeface="Rubik"/>
              </a:rPr>
              <a:t>A</a:t>
            </a:r>
            <a:r>
              <a:rPr lang="en-US" sz="2400">
                <a:solidFill>
                  <a:schemeClr val="lt1"/>
                </a:solidFill>
                <a:latin typeface="Rubik"/>
                <a:ea typeface="Rubik"/>
                <a:cs typeface="Rubik"/>
                <a:sym typeface="Rubik"/>
              </a:rPr>
              <a:t>ntecedentes.</a:t>
            </a:r>
            <a:endParaRPr sz="2400">
              <a:solidFill>
                <a:schemeClr val="lt1"/>
              </a:solidFill>
              <a:latin typeface="Rubik"/>
              <a:ea typeface="Rubik"/>
              <a:cs typeface="Rubik"/>
              <a:sym typeface="Rubik"/>
            </a:endParaRPr>
          </a:p>
          <a:p>
            <a:pPr indent="-381000" lvl="0" marL="457200" marR="0" rtl="0" algn="l">
              <a:lnSpc>
                <a:spcPct val="150000"/>
              </a:lnSpc>
              <a:spcBef>
                <a:spcPts val="0"/>
              </a:spcBef>
              <a:spcAft>
                <a:spcPts val="0"/>
              </a:spcAft>
              <a:buClr>
                <a:schemeClr val="lt1"/>
              </a:buClr>
              <a:buSzPts val="2400"/>
              <a:buFont typeface="Rubik"/>
              <a:buChar char="➔"/>
            </a:pPr>
            <a:r>
              <a:rPr i="0" lang="en-US" sz="2400" u="none" cap="none" strike="noStrike">
                <a:solidFill>
                  <a:schemeClr val="lt1"/>
                </a:solidFill>
                <a:latin typeface="Rubik"/>
                <a:ea typeface="Rubik"/>
                <a:cs typeface="Rubik"/>
                <a:sym typeface="Rubik"/>
              </a:rPr>
              <a:t>Introducción a las herramienta</a:t>
            </a:r>
            <a:r>
              <a:rPr lang="en-US" sz="2400">
                <a:solidFill>
                  <a:schemeClr val="lt1"/>
                </a:solidFill>
                <a:latin typeface="Rubik"/>
                <a:ea typeface="Rubik"/>
                <a:cs typeface="Rubik"/>
                <a:sym typeface="Rubik"/>
              </a:rPr>
              <a:t>s.</a:t>
            </a:r>
            <a:endParaRPr i="0" sz="2400" u="none" cap="none" strike="noStrike">
              <a:solidFill>
                <a:schemeClr val="lt1"/>
              </a:solidFill>
              <a:latin typeface="Rubik"/>
              <a:ea typeface="Rubik"/>
              <a:cs typeface="Rubik"/>
              <a:sym typeface="Rubik"/>
            </a:endParaRPr>
          </a:p>
          <a:p>
            <a:pPr indent="-381000" lvl="0" marL="457200" marR="0" rtl="0" algn="l">
              <a:lnSpc>
                <a:spcPct val="150000"/>
              </a:lnSpc>
              <a:spcBef>
                <a:spcPts val="0"/>
              </a:spcBef>
              <a:spcAft>
                <a:spcPts val="0"/>
              </a:spcAft>
              <a:buClr>
                <a:schemeClr val="lt1"/>
              </a:buClr>
              <a:buSzPts val="2400"/>
              <a:buFont typeface="Rubik"/>
              <a:buChar char="➔"/>
            </a:pPr>
            <a:r>
              <a:rPr i="0" lang="en-US" sz="2400" u="none" cap="none" strike="noStrike">
                <a:solidFill>
                  <a:schemeClr val="lt1"/>
                </a:solidFill>
                <a:latin typeface="Rubik"/>
                <a:ea typeface="Rubik"/>
                <a:cs typeface="Rubik"/>
                <a:sym typeface="Rubik"/>
              </a:rPr>
              <a:t>Conceptos fundamentales de arquitectura de sistemas.</a:t>
            </a:r>
            <a:endParaRPr i="0" sz="2400" u="none" cap="none" strike="noStrike">
              <a:solidFill>
                <a:schemeClr val="lt1"/>
              </a:solidFill>
              <a:latin typeface="Rubik"/>
              <a:ea typeface="Rubik"/>
              <a:cs typeface="Rubik"/>
              <a:sym typeface="Rubik"/>
            </a:endParaRPr>
          </a:p>
          <a:p>
            <a:pPr indent="-381000" lvl="0" marL="457200" marR="0" rtl="0" algn="l">
              <a:lnSpc>
                <a:spcPct val="150000"/>
              </a:lnSpc>
              <a:spcBef>
                <a:spcPts val="0"/>
              </a:spcBef>
              <a:spcAft>
                <a:spcPts val="0"/>
              </a:spcAft>
              <a:buClr>
                <a:schemeClr val="lt1"/>
              </a:buClr>
              <a:buSzPts val="2400"/>
              <a:buFont typeface="Rubik"/>
              <a:buChar char="➔"/>
            </a:pPr>
            <a:r>
              <a:rPr i="0" lang="en-US" sz="2400" u="none" cap="none" strike="noStrike">
                <a:solidFill>
                  <a:schemeClr val="lt1"/>
                </a:solidFill>
                <a:latin typeface="Rubik"/>
                <a:ea typeface="Rubik"/>
                <a:cs typeface="Rubik"/>
                <a:sym typeface="Rubik"/>
              </a:rPr>
              <a:t>Principios y enfoques arquitectónicos.</a:t>
            </a:r>
            <a:br>
              <a:rPr b="1" i="0" lang="en-US" sz="2400" u="none" cap="none" strike="noStrike">
                <a:solidFill>
                  <a:schemeClr val="lt1"/>
                </a:solidFill>
                <a:latin typeface="Rubik"/>
                <a:ea typeface="Rubik"/>
                <a:cs typeface="Rubik"/>
                <a:sym typeface="Rubik"/>
              </a:rPr>
            </a:br>
            <a:r>
              <a:rPr b="1" lang="en-US" sz="3000">
                <a:solidFill>
                  <a:schemeClr val="lt1"/>
                </a:solidFill>
                <a:latin typeface="Rubik"/>
                <a:ea typeface="Rubik"/>
                <a:cs typeface="Rubik"/>
                <a:sym typeface="Rubik"/>
              </a:rPr>
              <a:t>Sesión 2</a:t>
            </a:r>
            <a:r>
              <a:rPr b="1" i="0" lang="en-US" sz="3000" u="none" cap="none" strike="noStrike">
                <a:solidFill>
                  <a:schemeClr val="lt1"/>
                </a:solidFill>
                <a:latin typeface="Rubik"/>
                <a:ea typeface="Rubik"/>
                <a:cs typeface="Rubik"/>
                <a:sym typeface="Rubik"/>
              </a:rPr>
              <a:t>:</a:t>
            </a:r>
            <a:endParaRPr b="1" i="0" sz="3000" u="none" cap="none" strike="noStrike">
              <a:solidFill>
                <a:schemeClr val="lt1"/>
              </a:solidFill>
              <a:latin typeface="Rubik"/>
              <a:ea typeface="Rubik"/>
              <a:cs typeface="Rubik"/>
              <a:sym typeface="Rubik"/>
            </a:endParaRPr>
          </a:p>
          <a:p>
            <a:pPr indent="-381000" lvl="0" marL="457200" rtl="0" algn="l">
              <a:lnSpc>
                <a:spcPct val="150000"/>
              </a:lnSpc>
              <a:spcBef>
                <a:spcPts val="0"/>
              </a:spcBef>
              <a:spcAft>
                <a:spcPts val="0"/>
              </a:spcAft>
              <a:buClr>
                <a:schemeClr val="lt1"/>
              </a:buClr>
              <a:buSzPts val="2400"/>
              <a:buFont typeface="Rubik"/>
              <a:buChar char="➔"/>
            </a:pPr>
            <a:r>
              <a:rPr lang="en-US" sz="2400">
                <a:solidFill>
                  <a:schemeClr val="lt1"/>
                </a:solidFill>
                <a:latin typeface="Rubik"/>
                <a:ea typeface="Rubik"/>
                <a:cs typeface="Rubik"/>
                <a:sym typeface="Rubik"/>
              </a:rPr>
              <a:t>Evaluación de requerimientos.</a:t>
            </a:r>
            <a:endParaRPr sz="2400">
              <a:solidFill>
                <a:schemeClr val="lt1"/>
              </a:solidFill>
              <a:latin typeface="Rubik"/>
              <a:ea typeface="Rubik"/>
              <a:cs typeface="Rubik"/>
              <a:sym typeface="Rubik"/>
            </a:endParaRPr>
          </a:p>
          <a:p>
            <a:pPr indent="-381000" lvl="0" marL="457200" marR="0" rtl="0" algn="l">
              <a:lnSpc>
                <a:spcPct val="150000"/>
              </a:lnSpc>
              <a:spcBef>
                <a:spcPts val="0"/>
              </a:spcBef>
              <a:spcAft>
                <a:spcPts val="0"/>
              </a:spcAft>
              <a:buClr>
                <a:schemeClr val="lt1"/>
              </a:buClr>
              <a:buSzPts val="2400"/>
              <a:buFont typeface="Rubik"/>
              <a:buChar char="➔"/>
            </a:pPr>
            <a:r>
              <a:rPr lang="en-US" sz="2400">
                <a:solidFill>
                  <a:schemeClr val="lt1"/>
                </a:solidFill>
                <a:latin typeface="Rubik"/>
                <a:ea typeface="Rubik"/>
                <a:cs typeface="Rubik"/>
                <a:sym typeface="Rubik"/>
              </a:rPr>
              <a:t>Modelos de arquitectura comunes: cliente-servidor, basada en eventos, basada en microservicios, entre otros.</a:t>
            </a:r>
            <a:endParaRPr sz="2400">
              <a:solidFill>
                <a:schemeClr val="lt1"/>
              </a:solidFill>
              <a:latin typeface="Rubik"/>
              <a:ea typeface="Rubik"/>
              <a:cs typeface="Rubik"/>
              <a:sym typeface="Rubik"/>
            </a:endParaRPr>
          </a:p>
          <a:p>
            <a:pPr indent="-381000" lvl="0" marL="457200" marR="0" rtl="0" algn="l">
              <a:lnSpc>
                <a:spcPct val="150000"/>
              </a:lnSpc>
              <a:spcBef>
                <a:spcPts val="0"/>
              </a:spcBef>
              <a:spcAft>
                <a:spcPts val="0"/>
              </a:spcAft>
              <a:buClr>
                <a:schemeClr val="lt1"/>
              </a:buClr>
              <a:buSzPts val="2400"/>
              <a:buFont typeface="Rubik"/>
              <a:buChar char="➔"/>
            </a:pPr>
            <a:r>
              <a:rPr lang="en-US" sz="2400">
                <a:solidFill>
                  <a:schemeClr val="lt1"/>
                </a:solidFill>
                <a:latin typeface="Rubik"/>
                <a:ea typeface="Rubik"/>
                <a:cs typeface="Rubik"/>
                <a:sym typeface="Rubik"/>
              </a:rPr>
              <a:t>Herramientas, frameworks, Ejemplos prácticos.</a:t>
            </a:r>
            <a:endParaRPr sz="2400">
              <a:solidFill>
                <a:schemeClr val="lt1"/>
              </a:solidFill>
              <a:latin typeface="Rubik"/>
              <a:ea typeface="Rubik"/>
              <a:cs typeface="Rubik"/>
              <a:sym typeface="Rubik"/>
            </a:endParaRPr>
          </a:p>
          <a:p>
            <a:pPr indent="0" lvl="0" marL="457200" marR="0" rtl="0" algn="l">
              <a:lnSpc>
                <a:spcPct val="150000"/>
              </a:lnSpc>
              <a:spcBef>
                <a:spcPts val="0"/>
              </a:spcBef>
              <a:spcAft>
                <a:spcPts val="0"/>
              </a:spcAft>
              <a:buNone/>
            </a:pPr>
            <a:r>
              <a:t/>
            </a:r>
            <a:endParaRPr b="1" sz="2400">
              <a:solidFill>
                <a:schemeClr val="lt1"/>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2400" u="none" cap="none" strike="noStrike">
              <a:solidFill>
                <a:srgbClr val="1D1D1D"/>
              </a:solidFill>
              <a:latin typeface="Rubik"/>
              <a:ea typeface="Rubik"/>
              <a:cs typeface="Rubik"/>
              <a:sym typeface="Rubik"/>
            </a:endParaRPr>
          </a:p>
        </p:txBody>
      </p:sp>
      <p:sp>
        <p:nvSpPr>
          <p:cNvPr id="119" name="Google Shape;119;g252fee30d78_0_0"/>
          <p:cNvSpPr/>
          <p:nvPr/>
        </p:nvSpPr>
        <p:spPr>
          <a:xfrm>
            <a:off x="2966425" y="8321425"/>
            <a:ext cx="9738000" cy="975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FFFFFF"/>
              </a:buClr>
              <a:buSzPts val="2400"/>
              <a:buFont typeface="Rubik"/>
              <a:buNone/>
            </a:pPr>
            <a:r>
              <a:rPr b="0" i="1" lang="en-US" sz="2400" u="none" cap="none" strike="noStrike">
                <a:solidFill>
                  <a:srgbClr val="FFFFFF"/>
                </a:solidFill>
                <a:latin typeface="Rubik"/>
                <a:ea typeface="Rubik"/>
                <a:cs typeface="Rubik"/>
                <a:sym typeface="Rubik"/>
              </a:rPr>
              <a:t>Tiempo de duración Aproximado: Dos sesiones de 45 min. </a:t>
            </a:r>
            <a:r>
              <a:rPr i="1" lang="en-US" sz="2400">
                <a:solidFill>
                  <a:srgbClr val="FFFFFF"/>
                </a:solidFill>
                <a:latin typeface="Rubik"/>
                <a:ea typeface="Rubik"/>
                <a:cs typeface="Rubik"/>
                <a:sym typeface="Rubik"/>
              </a:rPr>
              <a:t>Intermedio de 15 min.</a:t>
            </a:r>
            <a:endParaRPr b="0" i="1" sz="24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4" name="Shape 124"/>
        <p:cNvGrpSpPr/>
        <p:nvPr/>
      </p:nvGrpSpPr>
      <p:grpSpPr>
        <a:xfrm>
          <a:off x="0" y="0"/>
          <a:ext cx="0" cy="0"/>
          <a:chOff x="0" y="0"/>
          <a:chExt cx="0" cy="0"/>
        </a:xfrm>
      </p:grpSpPr>
      <p:pic>
        <p:nvPicPr>
          <p:cNvPr id="125" name="Google Shape;125;g2533c5dba59_0_26"/>
          <p:cNvPicPr preferRelativeResize="0"/>
          <p:nvPr/>
        </p:nvPicPr>
        <p:blipFill>
          <a:blip r:embed="rId3">
            <a:alphaModFix/>
          </a:blip>
          <a:stretch>
            <a:fillRect/>
          </a:stretch>
        </p:blipFill>
        <p:spPr>
          <a:xfrm>
            <a:off x="8134800" y="3405937"/>
            <a:ext cx="7105201" cy="3471937"/>
          </a:xfrm>
          <a:prstGeom prst="rect">
            <a:avLst/>
          </a:prstGeom>
          <a:noFill/>
          <a:ln>
            <a:noFill/>
          </a:ln>
        </p:spPr>
      </p:pic>
      <p:pic>
        <p:nvPicPr>
          <p:cNvPr descr="preencoded.png" id="126" name="Google Shape;126;g2533c5dba59_0_26"/>
          <p:cNvPicPr preferRelativeResize="0"/>
          <p:nvPr/>
        </p:nvPicPr>
        <p:blipFill rotWithShape="1">
          <a:blip r:embed="rId4">
            <a:alphaModFix/>
          </a:blip>
          <a:srcRect b="0" l="0" r="0" t="0"/>
          <a:stretch/>
        </p:blipFill>
        <p:spPr>
          <a:xfrm>
            <a:off x="0" y="9339560"/>
            <a:ext cx="15240000" cy="185440"/>
          </a:xfrm>
          <a:prstGeom prst="rect">
            <a:avLst/>
          </a:prstGeom>
          <a:noFill/>
          <a:ln>
            <a:noFill/>
          </a:ln>
        </p:spPr>
      </p:pic>
      <p:sp>
        <p:nvSpPr>
          <p:cNvPr id="127" name="Google Shape;127;g2533c5dba59_0_26"/>
          <p:cNvSpPr/>
          <p:nvPr/>
        </p:nvSpPr>
        <p:spPr>
          <a:xfrm>
            <a:off x="685800" y="1869150"/>
            <a:ext cx="10806300" cy="946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chemeClr val="dk1"/>
              </a:buClr>
              <a:buSzPts val="1100"/>
              <a:buFont typeface="Arial"/>
              <a:buNone/>
            </a:pPr>
            <a:r>
              <a:rPr lang="en-US" sz="4800">
                <a:solidFill>
                  <a:srgbClr val="1B2487"/>
                </a:solidFill>
                <a:latin typeface="Rubik Medium"/>
                <a:ea typeface="Rubik Medium"/>
                <a:cs typeface="Rubik Medium"/>
                <a:sym typeface="Rubik Medium"/>
              </a:rPr>
              <a:t>Antecedentes de nuestra </a:t>
            </a:r>
            <a:r>
              <a:rPr lang="en-US" sz="4800">
                <a:solidFill>
                  <a:srgbClr val="1B2487"/>
                </a:solidFill>
                <a:latin typeface="Rubik Medium"/>
                <a:ea typeface="Rubik Medium"/>
                <a:cs typeface="Rubik Medium"/>
                <a:sym typeface="Rubik Medium"/>
              </a:rPr>
              <a:t>disciplina</a:t>
            </a:r>
            <a:r>
              <a:rPr lang="en-US" sz="4800">
                <a:solidFill>
                  <a:srgbClr val="1B2487"/>
                </a:solidFill>
                <a:latin typeface="Rubik Medium"/>
                <a:ea typeface="Rubik Medium"/>
                <a:cs typeface="Rubik Medium"/>
                <a:sym typeface="Rubik Medium"/>
              </a:rPr>
              <a:t>:</a:t>
            </a:r>
            <a:endParaRPr sz="4800">
              <a:solidFill>
                <a:srgbClr val="1B2487"/>
              </a:solidFill>
              <a:latin typeface="Rubik Medium"/>
              <a:ea typeface="Rubik Medium"/>
              <a:cs typeface="Rubik Medium"/>
              <a:sym typeface="Rubik Medium"/>
            </a:endParaRPr>
          </a:p>
          <a:p>
            <a:pPr indent="0" lvl="0" marL="0" marR="0" rtl="0" algn="l">
              <a:lnSpc>
                <a:spcPct val="110000"/>
              </a:lnSpc>
              <a:spcBef>
                <a:spcPts val="0"/>
              </a:spcBef>
              <a:spcAft>
                <a:spcPts val="0"/>
              </a:spcAft>
              <a:buClr>
                <a:schemeClr val="dk1"/>
              </a:buClr>
              <a:buSzPts val="1100"/>
              <a:buFont typeface="Arial"/>
              <a:buNone/>
            </a:pPr>
            <a:r>
              <a:t/>
            </a:r>
            <a:endParaRPr sz="4800">
              <a:solidFill>
                <a:srgbClr val="1B2487"/>
              </a:solidFill>
              <a:latin typeface="Rubik Medium"/>
              <a:ea typeface="Rubik Medium"/>
              <a:cs typeface="Rubik Medium"/>
              <a:sym typeface="Rubik Medium"/>
            </a:endParaRPr>
          </a:p>
          <a:p>
            <a:pPr indent="0" lvl="0" marL="0" marR="0" rtl="0" algn="l">
              <a:lnSpc>
                <a:spcPct val="110000"/>
              </a:lnSpc>
              <a:spcBef>
                <a:spcPts val="0"/>
              </a:spcBef>
              <a:spcAft>
                <a:spcPts val="0"/>
              </a:spcAft>
              <a:buClr>
                <a:srgbClr val="1B2487"/>
              </a:buClr>
              <a:buSzPts val="4800"/>
              <a:buFont typeface="Rubik Medium"/>
              <a:buNone/>
            </a:pPr>
            <a:r>
              <a:t/>
            </a:r>
            <a:endParaRPr sz="4800">
              <a:solidFill>
                <a:srgbClr val="1B2487"/>
              </a:solidFill>
              <a:latin typeface="Rubik Medium"/>
              <a:ea typeface="Rubik Medium"/>
              <a:cs typeface="Rubik Medium"/>
              <a:sym typeface="Rubik Medium"/>
            </a:endParaRPr>
          </a:p>
        </p:txBody>
      </p:sp>
      <p:sp>
        <p:nvSpPr>
          <p:cNvPr id="128" name="Google Shape;128;g2533c5dba59_0_26"/>
          <p:cNvSpPr/>
          <p:nvPr/>
        </p:nvSpPr>
        <p:spPr>
          <a:xfrm>
            <a:off x="858775" y="3097013"/>
            <a:ext cx="8052600" cy="57507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1B2487"/>
              </a:buClr>
              <a:buSzPts val="2400"/>
              <a:buFont typeface="Rubik"/>
              <a:buNone/>
            </a:pPr>
            <a:r>
              <a:rPr lang="en-US" sz="2400">
                <a:solidFill>
                  <a:srgbClr val="1B2487"/>
                </a:solidFill>
                <a:latin typeface="Rubik"/>
                <a:ea typeface="Rubik"/>
                <a:cs typeface="Rubik"/>
                <a:sym typeface="Rubik"/>
              </a:rPr>
              <a:t>Desde al menos los años 60 (cuando la comparación apareció en la </a:t>
            </a:r>
            <a:r>
              <a:rPr lang="en-US" sz="2400" u="sng">
                <a:solidFill>
                  <a:schemeClr val="hlink"/>
                </a:solidFill>
                <a:latin typeface="Rubik"/>
                <a:ea typeface="Rubik"/>
                <a:cs typeface="Rubik"/>
                <a:sym typeface="Rubik"/>
                <a:hlinkClick r:id="rId5"/>
              </a:rPr>
              <a:t>conferencia de la OTAN de 1968 sobre Ingeniería de Software</a:t>
            </a:r>
            <a:r>
              <a:rPr lang="en-US" sz="2400">
                <a:solidFill>
                  <a:srgbClr val="1B2487"/>
                </a:solidFill>
                <a:latin typeface="Rubik"/>
                <a:ea typeface="Rubik"/>
                <a:cs typeface="Rubik"/>
                <a:sym typeface="Rubik"/>
              </a:rPr>
              <a:t>). </a:t>
            </a:r>
            <a:endParaRPr sz="2400">
              <a:solidFill>
                <a:srgbClr val="1B2487"/>
              </a:solidFill>
              <a:latin typeface="Rubik"/>
              <a:ea typeface="Rubik"/>
              <a:cs typeface="Rubik"/>
              <a:sym typeface="Rubik"/>
            </a:endParaRPr>
          </a:p>
          <a:p>
            <a:pPr indent="0" lvl="0" marL="0" marR="0" rtl="0" algn="l">
              <a:lnSpc>
                <a:spcPct val="140000"/>
              </a:lnSpc>
              <a:spcBef>
                <a:spcPts val="0"/>
              </a:spcBef>
              <a:spcAft>
                <a:spcPts val="0"/>
              </a:spcAft>
              <a:buClr>
                <a:srgbClr val="1B2487"/>
              </a:buClr>
              <a:buSzPts val="2400"/>
              <a:buFont typeface="Rubik"/>
              <a:buNone/>
            </a:pPr>
            <a:r>
              <a:rPr lang="en-US" sz="2400">
                <a:solidFill>
                  <a:srgbClr val="1B2487"/>
                </a:solidFill>
                <a:latin typeface="Rubik"/>
                <a:ea typeface="Rubik"/>
                <a:cs typeface="Rubik"/>
                <a:sym typeface="Rubik"/>
              </a:rPr>
              <a:t>Pero a medida que </a:t>
            </a:r>
            <a:r>
              <a:rPr lang="en-US" sz="2400">
                <a:solidFill>
                  <a:srgbClr val="1B2487"/>
                </a:solidFill>
                <a:latin typeface="Rubik"/>
                <a:ea typeface="Rubik"/>
                <a:cs typeface="Rubik"/>
                <a:sym typeface="Rubik"/>
              </a:rPr>
              <a:t>las Arquitecturas</a:t>
            </a:r>
            <a:r>
              <a:rPr lang="en-US" sz="2400">
                <a:solidFill>
                  <a:srgbClr val="1B2487"/>
                </a:solidFill>
                <a:latin typeface="Rubik"/>
                <a:ea typeface="Rubik"/>
                <a:cs typeface="Rubik"/>
                <a:sym typeface="Rubik"/>
              </a:rPr>
              <a:t> de Sistemas se convirtieron en una disciplina completamente formada entre los años 1990 y 2010.</a:t>
            </a:r>
            <a:endParaRPr sz="2400">
              <a:solidFill>
                <a:srgbClr val="1B2487"/>
              </a:solidFill>
              <a:latin typeface="Rubik"/>
              <a:ea typeface="Rubik"/>
              <a:cs typeface="Rubik"/>
              <a:sym typeface="Rubik"/>
            </a:endParaRPr>
          </a:p>
          <a:p>
            <a:pPr indent="0" lvl="0" marL="0" marR="0" rtl="0" algn="l">
              <a:lnSpc>
                <a:spcPct val="140000"/>
              </a:lnSpc>
              <a:spcBef>
                <a:spcPts val="0"/>
              </a:spcBef>
              <a:spcAft>
                <a:spcPts val="0"/>
              </a:spcAft>
              <a:buClr>
                <a:srgbClr val="1B2487"/>
              </a:buClr>
              <a:buSzPts val="2400"/>
              <a:buFont typeface="Rubik"/>
              <a:buNone/>
            </a:pPr>
            <a:r>
              <a:t/>
            </a:r>
            <a:endParaRPr b="1" sz="2400">
              <a:solidFill>
                <a:srgbClr val="1B2487"/>
              </a:solidFill>
              <a:latin typeface="Rubik"/>
              <a:ea typeface="Rubik"/>
              <a:cs typeface="Rubik"/>
              <a:sym typeface="Rubik"/>
            </a:endParaRPr>
          </a:p>
          <a:p>
            <a:pPr indent="0" lvl="0" marL="0" marR="0" rtl="0" algn="l">
              <a:lnSpc>
                <a:spcPct val="140000"/>
              </a:lnSpc>
              <a:spcBef>
                <a:spcPts val="0"/>
              </a:spcBef>
              <a:spcAft>
                <a:spcPts val="0"/>
              </a:spcAft>
              <a:buClr>
                <a:srgbClr val="1B2487"/>
              </a:buClr>
              <a:buSzPts val="2400"/>
              <a:buFont typeface="Rubik"/>
              <a:buNone/>
            </a:pPr>
            <a:r>
              <a:rPr b="1" lang="en-US" sz="2400">
                <a:solidFill>
                  <a:srgbClr val="1B2487"/>
                </a:solidFill>
                <a:latin typeface="Rubik"/>
                <a:ea typeface="Rubik"/>
                <a:cs typeface="Rubik"/>
                <a:sym typeface="Rubik"/>
              </a:rPr>
              <a:t>Ahora estamos aquí en el punto donde ser desarrollador </a:t>
            </a:r>
            <a:r>
              <a:rPr b="1" i="1" lang="en-US" sz="2400">
                <a:solidFill>
                  <a:srgbClr val="1B2487"/>
                </a:solidFill>
                <a:latin typeface="Rubik"/>
                <a:ea typeface="Rubik"/>
                <a:cs typeface="Rubik"/>
                <a:sym typeface="Rubik"/>
              </a:rPr>
              <a:t>Full Stack</a:t>
            </a:r>
            <a:r>
              <a:rPr b="1" lang="en-US" sz="2400">
                <a:solidFill>
                  <a:srgbClr val="1B2487"/>
                </a:solidFill>
                <a:latin typeface="Rubik"/>
                <a:ea typeface="Rubik"/>
                <a:cs typeface="Rubik"/>
                <a:sym typeface="Rubik"/>
              </a:rPr>
              <a:t> </a:t>
            </a:r>
            <a:r>
              <a:rPr b="1" i="1" lang="en-US" sz="2400">
                <a:solidFill>
                  <a:srgbClr val="1B2487"/>
                </a:solidFill>
                <a:latin typeface="Rubik"/>
                <a:ea typeface="Rubik"/>
                <a:cs typeface="Rubik"/>
                <a:sym typeface="Rubik"/>
              </a:rPr>
              <a:t>implica más que solo codificar ser Devops y Diseñar</a:t>
            </a:r>
            <a:r>
              <a:rPr b="1" lang="en-US" sz="2400">
                <a:solidFill>
                  <a:srgbClr val="1B2487"/>
                </a:solidFill>
                <a:latin typeface="Rubik"/>
                <a:ea typeface="Rubik"/>
                <a:cs typeface="Rubik"/>
                <a:sym typeface="Rubik"/>
              </a:rPr>
              <a:t>…</a:t>
            </a:r>
            <a:endParaRPr b="1" sz="2400">
              <a:solidFill>
                <a:srgbClr val="1B2487"/>
              </a:solidFill>
              <a:latin typeface="Rubik"/>
              <a:ea typeface="Rubik"/>
              <a:cs typeface="Rubik"/>
              <a:sym typeface="Rubik"/>
            </a:endParaRPr>
          </a:p>
        </p:txBody>
      </p:sp>
      <p:pic>
        <p:nvPicPr>
          <p:cNvPr descr="preencoded.png" id="129" name="Google Shape;129;g2533c5dba59_0_26"/>
          <p:cNvPicPr preferRelativeResize="0"/>
          <p:nvPr/>
        </p:nvPicPr>
        <p:blipFill rotWithShape="1">
          <a:blip r:embed="rId6">
            <a:alphaModFix/>
          </a:blip>
          <a:srcRect b="0" l="0" r="0" t="0"/>
          <a:stretch/>
        </p:blipFill>
        <p:spPr>
          <a:xfrm>
            <a:off x="723900" y="415016"/>
            <a:ext cx="13811250" cy="47625"/>
          </a:xfrm>
          <a:prstGeom prst="rect">
            <a:avLst/>
          </a:prstGeom>
          <a:noFill/>
          <a:ln>
            <a:noFill/>
          </a:ln>
        </p:spPr>
      </p:pic>
      <p:sp>
        <p:nvSpPr>
          <p:cNvPr id="130" name="Google Shape;130;g2533c5dba59_0_26"/>
          <p:cNvSpPr/>
          <p:nvPr/>
        </p:nvSpPr>
        <p:spPr>
          <a:xfrm>
            <a:off x="685800" y="634091"/>
            <a:ext cx="5959800" cy="266700"/>
          </a:xfrm>
          <a:prstGeom prst="rect">
            <a:avLst/>
          </a:prstGeom>
          <a:noFill/>
          <a:ln>
            <a:noFill/>
          </a:ln>
        </p:spPr>
        <p:txBody>
          <a:bodyPr anchorCtr="0" anchor="ctr" bIns="0" lIns="0" spcFirstLastPara="1" rIns="0" wrap="square" tIns="0">
            <a:noAutofit/>
          </a:bodyPr>
          <a:lstStyle/>
          <a:p>
            <a:pPr indent="0" lvl="0" marL="0" marR="0" rtl="0" algn="l">
              <a:lnSpc>
                <a:spcPct val="120833"/>
              </a:lnSpc>
              <a:spcBef>
                <a:spcPts val="0"/>
              </a:spcBef>
              <a:spcAft>
                <a:spcPts val="0"/>
              </a:spcAft>
              <a:buClr>
                <a:schemeClr val="dk1"/>
              </a:buClr>
              <a:buSzPts val="1100"/>
              <a:buFont typeface="Arial"/>
              <a:buNone/>
            </a:pPr>
            <a:r>
              <a:rPr lang="en-US" sz="1800">
                <a:solidFill>
                  <a:srgbClr val="1B2487"/>
                </a:solidFill>
                <a:latin typeface="Rubik"/>
                <a:ea typeface="Rubik"/>
                <a:cs typeface="Rubik"/>
                <a:sym typeface="Rubik"/>
              </a:rPr>
              <a:t>Arquitectura TI y Patrones de diseño de Sistemas.</a:t>
            </a:r>
            <a:endParaRPr sz="1800">
              <a:solidFill>
                <a:srgbClr val="1B2487"/>
              </a:solidFill>
              <a:latin typeface="Rubik"/>
              <a:ea typeface="Rubik"/>
              <a:cs typeface="Rubik"/>
              <a:sym typeface="Rubik"/>
            </a:endParaRPr>
          </a:p>
        </p:txBody>
      </p:sp>
      <p:sp>
        <p:nvSpPr>
          <p:cNvPr id="131" name="Google Shape;131;g2533c5dba59_0_26"/>
          <p:cNvSpPr/>
          <p:nvPr/>
        </p:nvSpPr>
        <p:spPr>
          <a:xfrm>
            <a:off x="13706475" y="634091"/>
            <a:ext cx="762000" cy="266700"/>
          </a:xfrm>
          <a:prstGeom prst="rect">
            <a:avLst/>
          </a:prstGeom>
          <a:noFill/>
          <a:ln>
            <a:noFill/>
          </a:ln>
        </p:spPr>
        <p:txBody>
          <a:bodyPr anchorCtr="0" anchor="ctr" bIns="0" lIns="0" spcFirstLastPara="1" rIns="0" wrap="square" tIns="0">
            <a:noAutofit/>
          </a:bodyPr>
          <a:lstStyle/>
          <a:p>
            <a:pPr indent="0" lvl="0" marL="0" marR="0" rtl="0" algn="r">
              <a:lnSpc>
                <a:spcPct val="120833"/>
              </a:lnSpc>
              <a:spcBef>
                <a:spcPts val="0"/>
              </a:spcBef>
              <a:spcAft>
                <a:spcPts val="0"/>
              </a:spcAft>
              <a:buClr>
                <a:srgbClr val="1B2487"/>
              </a:buClr>
              <a:buSzPts val="1800"/>
              <a:buFont typeface="Rubik Light"/>
              <a:buNone/>
            </a:pPr>
            <a:r>
              <a:rPr lang="en-US" sz="1800">
                <a:solidFill>
                  <a:srgbClr val="1B2487"/>
                </a:solidFill>
                <a:latin typeface="Rubik Light"/>
                <a:ea typeface="Rubik Light"/>
                <a:cs typeface="Rubik Light"/>
                <a:sym typeface="Rubik Light"/>
              </a:rPr>
              <a:t>2023</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6" name="Shape 136"/>
        <p:cNvGrpSpPr/>
        <p:nvPr/>
      </p:nvGrpSpPr>
      <p:grpSpPr>
        <a:xfrm>
          <a:off x="0" y="0"/>
          <a:ext cx="0" cy="0"/>
          <a:chOff x="0" y="0"/>
          <a:chExt cx="0" cy="0"/>
        </a:xfrm>
      </p:grpSpPr>
      <p:pic>
        <p:nvPicPr>
          <p:cNvPr id="137" name="Google Shape;137;g2533c5dba59_0_43"/>
          <p:cNvPicPr preferRelativeResize="0"/>
          <p:nvPr/>
        </p:nvPicPr>
        <p:blipFill>
          <a:blip r:embed="rId3">
            <a:alphaModFix/>
          </a:blip>
          <a:stretch>
            <a:fillRect/>
          </a:stretch>
        </p:blipFill>
        <p:spPr>
          <a:xfrm>
            <a:off x="7463325" y="2938163"/>
            <a:ext cx="7776675" cy="3939713"/>
          </a:xfrm>
          <a:prstGeom prst="rect">
            <a:avLst/>
          </a:prstGeom>
          <a:noFill/>
          <a:ln>
            <a:noFill/>
          </a:ln>
        </p:spPr>
      </p:pic>
      <p:pic>
        <p:nvPicPr>
          <p:cNvPr descr="preencoded.png" id="138" name="Google Shape;138;g2533c5dba59_0_43"/>
          <p:cNvPicPr preferRelativeResize="0"/>
          <p:nvPr/>
        </p:nvPicPr>
        <p:blipFill rotWithShape="1">
          <a:blip r:embed="rId4">
            <a:alphaModFix/>
          </a:blip>
          <a:srcRect b="0" l="0" r="0" t="0"/>
          <a:stretch/>
        </p:blipFill>
        <p:spPr>
          <a:xfrm>
            <a:off x="0" y="9339560"/>
            <a:ext cx="15240000" cy="185440"/>
          </a:xfrm>
          <a:prstGeom prst="rect">
            <a:avLst/>
          </a:prstGeom>
          <a:noFill/>
          <a:ln>
            <a:noFill/>
          </a:ln>
        </p:spPr>
      </p:pic>
      <p:sp>
        <p:nvSpPr>
          <p:cNvPr id="139" name="Google Shape;139;g2533c5dba59_0_43"/>
          <p:cNvSpPr/>
          <p:nvPr/>
        </p:nvSpPr>
        <p:spPr>
          <a:xfrm>
            <a:off x="685800" y="1869150"/>
            <a:ext cx="10806300" cy="946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chemeClr val="dk1"/>
              </a:buClr>
              <a:buSzPts val="1100"/>
              <a:buFont typeface="Arial"/>
              <a:buNone/>
            </a:pPr>
            <a:r>
              <a:rPr lang="en-US" sz="4800">
                <a:solidFill>
                  <a:srgbClr val="1B2487"/>
                </a:solidFill>
                <a:latin typeface="Rubik Medium"/>
                <a:ea typeface="Rubik Medium"/>
                <a:cs typeface="Rubik Medium"/>
                <a:sym typeface="Rubik Medium"/>
              </a:rPr>
              <a:t>Introducción a las herramientas:</a:t>
            </a:r>
            <a:endParaRPr sz="4800">
              <a:solidFill>
                <a:srgbClr val="1B2487"/>
              </a:solidFill>
              <a:latin typeface="Rubik Medium"/>
              <a:ea typeface="Rubik Medium"/>
              <a:cs typeface="Rubik Medium"/>
              <a:sym typeface="Rubik Medium"/>
            </a:endParaRPr>
          </a:p>
          <a:p>
            <a:pPr indent="0" lvl="0" marL="0" marR="0" rtl="0" algn="l">
              <a:lnSpc>
                <a:spcPct val="110000"/>
              </a:lnSpc>
              <a:spcBef>
                <a:spcPts val="0"/>
              </a:spcBef>
              <a:spcAft>
                <a:spcPts val="0"/>
              </a:spcAft>
              <a:buClr>
                <a:schemeClr val="dk1"/>
              </a:buClr>
              <a:buSzPts val="1100"/>
              <a:buFont typeface="Arial"/>
              <a:buNone/>
            </a:pPr>
            <a:r>
              <a:t/>
            </a:r>
            <a:endParaRPr sz="4800">
              <a:solidFill>
                <a:srgbClr val="1B2487"/>
              </a:solidFill>
              <a:latin typeface="Rubik Medium"/>
              <a:ea typeface="Rubik Medium"/>
              <a:cs typeface="Rubik Medium"/>
              <a:sym typeface="Rubik Medium"/>
            </a:endParaRPr>
          </a:p>
          <a:p>
            <a:pPr indent="0" lvl="0" marL="0" marR="0" rtl="0" algn="l">
              <a:lnSpc>
                <a:spcPct val="110000"/>
              </a:lnSpc>
              <a:spcBef>
                <a:spcPts val="0"/>
              </a:spcBef>
              <a:spcAft>
                <a:spcPts val="0"/>
              </a:spcAft>
              <a:buClr>
                <a:srgbClr val="1B2487"/>
              </a:buClr>
              <a:buSzPts val="4800"/>
              <a:buFont typeface="Rubik Medium"/>
              <a:buNone/>
            </a:pPr>
            <a:r>
              <a:t/>
            </a:r>
            <a:endParaRPr sz="4800">
              <a:solidFill>
                <a:srgbClr val="1B2487"/>
              </a:solidFill>
              <a:latin typeface="Rubik Medium"/>
              <a:ea typeface="Rubik Medium"/>
              <a:cs typeface="Rubik Medium"/>
              <a:sym typeface="Rubik Medium"/>
            </a:endParaRPr>
          </a:p>
        </p:txBody>
      </p:sp>
      <p:sp>
        <p:nvSpPr>
          <p:cNvPr id="140" name="Google Shape;140;g2533c5dba59_0_43"/>
          <p:cNvSpPr/>
          <p:nvPr/>
        </p:nvSpPr>
        <p:spPr>
          <a:xfrm>
            <a:off x="858775" y="3097013"/>
            <a:ext cx="8052600" cy="5750700"/>
          </a:xfrm>
          <a:prstGeom prst="rect">
            <a:avLst/>
          </a:prstGeom>
          <a:noFill/>
          <a:ln>
            <a:noFill/>
          </a:ln>
        </p:spPr>
        <p:txBody>
          <a:bodyPr anchorCtr="0" anchor="t" bIns="0" lIns="0" spcFirstLastPara="1" rIns="0" wrap="square" tIns="0">
            <a:noAutofit/>
          </a:bodyPr>
          <a:lstStyle/>
          <a:p>
            <a:pPr indent="-381000" lvl="0" marL="457200" marR="0" rtl="0" algn="l">
              <a:lnSpc>
                <a:spcPct val="140000"/>
              </a:lnSpc>
              <a:spcBef>
                <a:spcPts val="0"/>
              </a:spcBef>
              <a:spcAft>
                <a:spcPts val="0"/>
              </a:spcAft>
              <a:buClr>
                <a:srgbClr val="1B2487"/>
              </a:buClr>
              <a:buSzPts val="2400"/>
              <a:buFont typeface="Rubik"/>
              <a:buChar char="●"/>
            </a:pPr>
            <a:r>
              <a:rPr lang="en-US" sz="2400">
                <a:solidFill>
                  <a:srgbClr val="1B2487"/>
                </a:solidFill>
                <a:latin typeface="Rubik"/>
                <a:ea typeface="Rubik"/>
                <a:cs typeface="Rubik"/>
                <a:sym typeface="Rubik"/>
              </a:rPr>
              <a:t>Microsoft Visio</a:t>
            </a:r>
            <a:endParaRPr sz="2400">
              <a:solidFill>
                <a:srgbClr val="1B2487"/>
              </a:solidFill>
              <a:latin typeface="Rubik"/>
              <a:ea typeface="Rubik"/>
              <a:cs typeface="Rubik"/>
              <a:sym typeface="Rubik"/>
            </a:endParaRPr>
          </a:p>
          <a:p>
            <a:pPr indent="-381000" lvl="0" marL="457200" marR="0" rtl="0" algn="l">
              <a:lnSpc>
                <a:spcPct val="140000"/>
              </a:lnSpc>
              <a:spcBef>
                <a:spcPts val="0"/>
              </a:spcBef>
              <a:spcAft>
                <a:spcPts val="0"/>
              </a:spcAft>
              <a:buClr>
                <a:srgbClr val="1B2487"/>
              </a:buClr>
              <a:buSzPts val="2400"/>
              <a:buFont typeface="Rubik"/>
              <a:buChar char="●"/>
            </a:pPr>
            <a:r>
              <a:rPr lang="en-US" sz="2400">
                <a:solidFill>
                  <a:srgbClr val="1B2487"/>
                </a:solidFill>
                <a:latin typeface="Rubik"/>
                <a:ea typeface="Rubik"/>
                <a:cs typeface="Rubik"/>
                <a:sym typeface="Rubik"/>
              </a:rPr>
              <a:t>Lucidchart</a:t>
            </a:r>
            <a:endParaRPr sz="2400">
              <a:solidFill>
                <a:srgbClr val="1B2487"/>
              </a:solidFill>
              <a:latin typeface="Rubik"/>
              <a:ea typeface="Rubik"/>
              <a:cs typeface="Rubik"/>
              <a:sym typeface="Rubik"/>
            </a:endParaRPr>
          </a:p>
          <a:p>
            <a:pPr indent="-381000" lvl="0" marL="457200" marR="0" rtl="0" algn="l">
              <a:lnSpc>
                <a:spcPct val="140000"/>
              </a:lnSpc>
              <a:spcBef>
                <a:spcPts val="0"/>
              </a:spcBef>
              <a:spcAft>
                <a:spcPts val="0"/>
              </a:spcAft>
              <a:buClr>
                <a:srgbClr val="1B2487"/>
              </a:buClr>
              <a:buSzPts val="2400"/>
              <a:buFont typeface="Rubik"/>
              <a:buChar char="●"/>
            </a:pPr>
            <a:r>
              <a:rPr b="1" lang="en-US" sz="2400">
                <a:solidFill>
                  <a:srgbClr val="1B2487"/>
                </a:solidFill>
                <a:latin typeface="Rubik"/>
                <a:ea typeface="Rubik"/>
                <a:cs typeface="Rubik"/>
                <a:sym typeface="Rubik"/>
              </a:rPr>
              <a:t>draw.io</a:t>
            </a:r>
            <a:endParaRPr b="1" sz="2400">
              <a:solidFill>
                <a:srgbClr val="1B2487"/>
              </a:solidFill>
              <a:latin typeface="Rubik"/>
              <a:ea typeface="Rubik"/>
              <a:cs typeface="Rubik"/>
              <a:sym typeface="Rubik"/>
            </a:endParaRPr>
          </a:p>
          <a:p>
            <a:pPr indent="-381000" lvl="0" marL="457200" marR="0" rtl="0" algn="l">
              <a:lnSpc>
                <a:spcPct val="140000"/>
              </a:lnSpc>
              <a:spcBef>
                <a:spcPts val="0"/>
              </a:spcBef>
              <a:spcAft>
                <a:spcPts val="0"/>
              </a:spcAft>
              <a:buClr>
                <a:srgbClr val="1B2487"/>
              </a:buClr>
              <a:buSzPts val="2400"/>
              <a:buFont typeface="Rubik"/>
              <a:buChar char="●"/>
            </a:pPr>
            <a:r>
              <a:rPr lang="en-US" sz="2400">
                <a:solidFill>
                  <a:srgbClr val="1B2487"/>
                </a:solidFill>
                <a:latin typeface="Rubik"/>
                <a:ea typeface="Rubik"/>
                <a:cs typeface="Rubik"/>
                <a:sym typeface="Rubik"/>
              </a:rPr>
              <a:t>Gliffy</a:t>
            </a:r>
            <a:endParaRPr sz="2400">
              <a:solidFill>
                <a:srgbClr val="1B2487"/>
              </a:solidFill>
              <a:latin typeface="Rubik"/>
              <a:ea typeface="Rubik"/>
              <a:cs typeface="Rubik"/>
              <a:sym typeface="Rubik"/>
            </a:endParaRPr>
          </a:p>
          <a:p>
            <a:pPr indent="-381000" lvl="0" marL="457200" marR="0" rtl="0" algn="l">
              <a:lnSpc>
                <a:spcPct val="140000"/>
              </a:lnSpc>
              <a:spcBef>
                <a:spcPts val="0"/>
              </a:spcBef>
              <a:spcAft>
                <a:spcPts val="0"/>
              </a:spcAft>
              <a:buClr>
                <a:srgbClr val="1B2487"/>
              </a:buClr>
              <a:buSzPts val="2400"/>
              <a:buFont typeface="Rubik"/>
              <a:buChar char="●"/>
            </a:pPr>
            <a:r>
              <a:rPr lang="en-US" sz="2400">
                <a:solidFill>
                  <a:srgbClr val="1B2487"/>
                </a:solidFill>
                <a:latin typeface="Rubik"/>
                <a:ea typeface="Rubik"/>
                <a:cs typeface="Rubik"/>
                <a:sym typeface="Rubik"/>
              </a:rPr>
              <a:t>PlantUML</a:t>
            </a:r>
            <a:endParaRPr sz="2400">
              <a:solidFill>
                <a:srgbClr val="1B2487"/>
              </a:solidFill>
              <a:latin typeface="Rubik"/>
              <a:ea typeface="Rubik"/>
              <a:cs typeface="Rubik"/>
              <a:sym typeface="Rubik"/>
            </a:endParaRPr>
          </a:p>
          <a:p>
            <a:pPr indent="0" lvl="0" marL="0" marR="0" rtl="0" algn="l">
              <a:lnSpc>
                <a:spcPct val="140000"/>
              </a:lnSpc>
              <a:spcBef>
                <a:spcPts val="0"/>
              </a:spcBef>
              <a:spcAft>
                <a:spcPts val="0"/>
              </a:spcAft>
              <a:buNone/>
            </a:pPr>
            <a:r>
              <a:t/>
            </a:r>
            <a:endParaRPr sz="2400">
              <a:solidFill>
                <a:srgbClr val="1B2487"/>
              </a:solidFill>
              <a:latin typeface="Rubik"/>
              <a:ea typeface="Rubik"/>
              <a:cs typeface="Rubik"/>
              <a:sym typeface="Rubik"/>
            </a:endParaRPr>
          </a:p>
          <a:p>
            <a:pPr indent="0" lvl="0" marL="0" marR="0" rtl="0" algn="l">
              <a:lnSpc>
                <a:spcPct val="140000"/>
              </a:lnSpc>
              <a:spcBef>
                <a:spcPts val="0"/>
              </a:spcBef>
              <a:spcAft>
                <a:spcPts val="0"/>
              </a:spcAft>
              <a:buNone/>
            </a:pPr>
            <a:r>
              <a:rPr lang="en-US" sz="2400">
                <a:solidFill>
                  <a:srgbClr val="1B2487"/>
                </a:solidFill>
                <a:latin typeface="Rubik"/>
                <a:ea typeface="Rubik"/>
                <a:cs typeface="Rubik"/>
                <a:sym typeface="Rubik"/>
              </a:rPr>
              <a:t>En nuestro caso los archivos de las Katas serán compartidos en formato </a:t>
            </a:r>
            <a:r>
              <a:rPr b="1" lang="en-US" sz="2400">
                <a:solidFill>
                  <a:srgbClr val="1B2487"/>
                </a:solidFill>
                <a:latin typeface="Rubik"/>
                <a:ea typeface="Rubik"/>
                <a:cs typeface="Rubik"/>
                <a:sym typeface="Rubik"/>
              </a:rPr>
              <a:t>.drawio </a:t>
            </a:r>
            <a:r>
              <a:rPr lang="en-US" sz="2400">
                <a:solidFill>
                  <a:srgbClr val="1B2487"/>
                </a:solidFill>
                <a:latin typeface="Rubik"/>
                <a:ea typeface="Rubik"/>
                <a:cs typeface="Rubik"/>
                <a:sym typeface="Rubik"/>
              </a:rPr>
              <a:t>y los ejercicios en vivo en las diferentes sesiones serán por tanto realizadas en</a:t>
            </a:r>
            <a:endParaRPr sz="2400">
              <a:solidFill>
                <a:srgbClr val="1B2487"/>
              </a:solidFill>
              <a:latin typeface="Rubik"/>
              <a:ea typeface="Rubik"/>
              <a:cs typeface="Rubik"/>
              <a:sym typeface="Rubik"/>
            </a:endParaRPr>
          </a:p>
          <a:p>
            <a:pPr indent="0" lvl="0" marL="0" marR="0" rtl="0" algn="l">
              <a:lnSpc>
                <a:spcPct val="140000"/>
              </a:lnSpc>
              <a:spcBef>
                <a:spcPts val="0"/>
              </a:spcBef>
              <a:spcAft>
                <a:spcPts val="0"/>
              </a:spcAft>
              <a:buNone/>
            </a:pPr>
            <a:r>
              <a:rPr lang="en-US" sz="2400" u="sng">
                <a:solidFill>
                  <a:schemeClr val="hlink"/>
                </a:solidFill>
                <a:latin typeface="Rubik"/>
                <a:ea typeface="Rubik"/>
                <a:cs typeface="Rubik"/>
                <a:sym typeface="Rubik"/>
                <a:hlinkClick r:id="rId5"/>
              </a:rPr>
              <a:t>draw.io</a:t>
            </a:r>
            <a:r>
              <a:rPr lang="en-US" sz="2400">
                <a:solidFill>
                  <a:srgbClr val="1B2487"/>
                </a:solidFill>
                <a:latin typeface="Rubik"/>
                <a:ea typeface="Rubik"/>
                <a:cs typeface="Rubik"/>
                <a:sym typeface="Rubik"/>
              </a:rPr>
              <a:t>  </a:t>
            </a:r>
            <a:endParaRPr sz="2400">
              <a:solidFill>
                <a:srgbClr val="1B2487"/>
              </a:solidFill>
              <a:latin typeface="Rubik"/>
              <a:ea typeface="Rubik"/>
              <a:cs typeface="Rubik"/>
              <a:sym typeface="Rubik"/>
            </a:endParaRPr>
          </a:p>
        </p:txBody>
      </p:sp>
      <p:pic>
        <p:nvPicPr>
          <p:cNvPr descr="preencoded.png" id="141" name="Google Shape;141;g2533c5dba59_0_43"/>
          <p:cNvPicPr preferRelativeResize="0"/>
          <p:nvPr/>
        </p:nvPicPr>
        <p:blipFill rotWithShape="1">
          <a:blip r:embed="rId6">
            <a:alphaModFix/>
          </a:blip>
          <a:srcRect b="0" l="0" r="0" t="0"/>
          <a:stretch/>
        </p:blipFill>
        <p:spPr>
          <a:xfrm>
            <a:off x="723900" y="415016"/>
            <a:ext cx="13811250" cy="47625"/>
          </a:xfrm>
          <a:prstGeom prst="rect">
            <a:avLst/>
          </a:prstGeom>
          <a:noFill/>
          <a:ln>
            <a:noFill/>
          </a:ln>
        </p:spPr>
      </p:pic>
      <p:sp>
        <p:nvSpPr>
          <p:cNvPr id="142" name="Google Shape;142;g2533c5dba59_0_43"/>
          <p:cNvSpPr/>
          <p:nvPr/>
        </p:nvSpPr>
        <p:spPr>
          <a:xfrm>
            <a:off x="685800" y="634091"/>
            <a:ext cx="5959800" cy="266700"/>
          </a:xfrm>
          <a:prstGeom prst="rect">
            <a:avLst/>
          </a:prstGeom>
          <a:noFill/>
          <a:ln>
            <a:noFill/>
          </a:ln>
        </p:spPr>
        <p:txBody>
          <a:bodyPr anchorCtr="0" anchor="ctr" bIns="0" lIns="0" spcFirstLastPara="1" rIns="0" wrap="square" tIns="0">
            <a:noAutofit/>
          </a:bodyPr>
          <a:lstStyle/>
          <a:p>
            <a:pPr indent="0" lvl="0" marL="0" marR="0" rtl="0" algn="l">
              <a:lnSpc>
                <a:spcPct val="120833"/>
              </a:lnSpc>
              <a:spcBef>
                <a:spcPts val="0"/>
              </a:spcBef>
              <a:spcAft>
                <a:spcPts val="0"/>
              </a:spcAft>
              <a:buClr>
                <a:schemeClr val="dk1"/>
              </a:buClr>
              <a:buSzPts val="1100"/>
              <a:buFont typeface="Arial"/>
              <a:buNone/>
            </a:pPr>
            <a:r>
              <a:rPr lang="en-US" sz="1800">
                <a:solidFill>
                  <a:srgbClr val="1B2487"/>
                </a:solidFill>
                <a:latin typeface="Rubik"/>
                <a:ea typeface="Rubik"/>
                <a:cs typeface="Rubik"/>
                <a:sym typeface="Rubik"/>
              </a:rPr>
              <a:t>Arquitectura TI y Patrones de diseño de Sistemas.</a:t>
            </a:r>
            <a:endParaRPr sz="1800">
              <a:solidFill>
                <a:srgbClr val="1B2487"/>
              </a:solidFill>
              <a:latin typeface="Rubik"/>
              <a:ea typeface="Rubik"/>
              <a:cs typeface="Rubik"/>
              <a:sym typeface="Rubik"/>
            </a:endParaRPr>
          </a:p>
        </p:txBody>
      </p:sp>
      <p:sp>
        <p:nvSpPr>
          <p:cNvPr id="143" name="Google Shape;143;g2533c5dba59_0_43"/>
          <p:cNvSpPr/>
          <p:nvPr/>
        </p:nvSpPr>
        <p:spPr>
          <a:xfrm>
            <a:off x="13706475" y="634091"/>
            <a:ext cx="762000" cy="266700"/>
          </a:xfrm>
          <a:prstGeom prst="rect">
            <a:avLst/>
          </a:prstGeom>
          <a:noFill/>
          <a:ln>
            <a:noFill/>
          </a:ln>
        </p:spPr>
        <p:txBody>
          <a:bodyPr anchorCtr="0" anchor="ctr" bIns="0" lIns="0" spcFirstLastPara="1" rIns="0" wrap="square" tIns="0">
            <a:noAutofit/>
          </a:bodyPr>
          <a:lstStyle/>
          <a:p>
            <a:pPr indent="0" lvl="0" marL="0" marR="0" rtl="0" algn="r">
              <a:lnSpc>
                <a:spcPct val="120833"/>
              </a:lnSpc>
              <a:spcBef>
                <a:spcPts val="0"/>
              </a:spcBef>
              <a:spcAft>
                <a:spcPts val="0"/>
              </a:spcAft>
              <a:buClr>
                <a:srgbClr val="1B2487"/>
              </a:buClr>
              <a:buSzPts val="1800"/>
              <a:buFont typeface="Rubik Light"/>
              <a:buNone/>
            </a:pPr>
            <a:r>
              <a:rPr lang="en-US" sz="1800">
                <a:solidFill>
                  <a:srgbClr val="1B2487"/>
                </a:solidFill>
                <a:latin typeface="Rubik Light"/>
                <a:ea typeface="Rubik Light"/>
                <a:cs typeface="Rubik Light"/>
                <a:sym typeface="Rubik Light"/>
              </a:rPr>
              <a:t>2023</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2023-05-22T21:27:07Z</dcterms:created>
  <dc:creator>PptxGenJS</dc:creator>
</cp:coreProperties>
</file>